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4"/>
  </p:handoutMasterIdLst>
  <p:sldIdLst>
    <p:sldId id="256" r:id="rId3"/>
    <p:sldId id="351" r:id="rId5"/>
    <p:sldId id="269" r:id="rId6"/>
    <p:sldId id="325" r:id="rId7"/>
    <p:sldId id="257" r:id="rId8"/>
    <p:sldId id="259" r:id="rId9"/>
    <p:sldId id="293" r:id="rId10"/>
    <p:sldId id="283" r:id="rId11"/>
    <p:sldId id="380" r:id="rId12"/>
    <p:sldId id="411" r:id="rId13"/>
    <p:sldId id="381" r:id="rId14"/>
    <p:sldId id="258" r:id="rId15"/>
    <p:sldId id="272" r:id="rId16"/>
    <p:sldId id="271" r:id="rId17"/>
    <p:sldId id="294" r:id="rId18"/>
    <p:sldId id="273" r:id="rId19"/>
    <p:sldId id="295" r:id="rId20"/>
    <p:sldId id="324" r:id="rId21"/>
    <p:sldId id="274" r:id="rId22"/>
    <p:sldId id="379" r:id="rId23"/>
    <p:sldId id="275" r:id="rId24"/>
    <p:sldId id="310" r:id="rId25"/>
    <p:sldId id="277" r:id="rId26"/>
    <p:sldId id="323" r:id="rId27"/>
    <p:sldId id="278" r:id="rId28"/>
    <p:sldId id="389" r:id="rId29"/>
    <p:sldId id="390" r:id="rId30"/>
    <p:sldId id="391" r:id="rId31"/>
    <p:sldId id="392" r:id="rId32"/>
    <p:sldId id="393" r:id="rId33"/>
    <p:sldId id="394" r:id="rId34"/>
    <p:sldId id="395" r:id="rId35"/>
    <p:sldId id="399" r:id="rId36"/>
    <p:sldId id="396" r:id="rId37"/>
    <p:sldId id="397" r:id="rId38"/>
    <p:sldId id="398" r:id="rId39"/>
    <p:sldId id="400" r:id="rId40"/>
    <p:sldId id="281" r:id="rId41"/>
    <p:sldId id="282" r:id="rId42"/>
    <p:sldId id="285"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1" d="100"/>
          <a:sy n="71" d="100"/>
        </p:scale>
        <p:origin x="1068" y="5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6723EA-FB95-4AC8-A4BD-58E4669E0B1F}"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a:t>Department of Computer Science </a:t>
            </a:r>
            <a:endParaRPr lang="en-US" dirty="0"/>
          </a:p>
        </p:txBody>
      </p:sp>
      <p:sp>
        <p:nvSpPr>
          <p:cNvPr id="6" name="Slide Number Placeholder 5"/>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8353E84-709F-48AD-B377-36E23602935D}" type="slidenum">
              <a:rPr lang="en-US" smtClean="0"/>
            </a:fld>
            <a:endParaRPr lang="en-US"/>
          </a:p>
        </p:txBody>
      </p:sp>
    </p:spTree>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646754-D48D-4561-B55F-9FFCE584DA41}"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809CBC-FADD-4676-B5C3-313D902CEF1C}" type="slidenum">
              <a:rPr lang="en-US" smtClean="0"/>
            </a:fld>
            <a:endParaRPr lang="en-US"/>
          </a:p>
        </p:txBody>
      </p:sp>
    </p:spTree>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809CBC-FADD-4676-B5C3-313D902CEF1C}" type="slidenum">
              <a:rPr lang="en-US" smtClean="0"/>
            </a:fld>
            <a:endParaRPr lang="en-US"/>
          </a:p>
        </p:txBody>
      </p:sp>
      <p:sp>
        <p:nvSpPr>
          <p:cNvPr id="5" name="Header Placeholder 4"/>
          <p:cNvSpPr>
            <a:spLocks noGrp="1"/>
          </p:cNvSpPr>
          <p:nvPr>
            <p:ph type="hdr" sz="quarter" idx="1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86CAF49-65C5-4079-8211-C2C336248627}" type="datetime1">
              <a:rPr lang="en-US" smtClean="0"/>
            </a:fld>
            <a:endParaRPr lang="en-US" dirty="0"/>
          </a:p>
        </p:txBody>
      </p:sp>
      <p:sp>
        <p:nvSpPr>
          <p:cNvPr id="5" name="Footer Placeholder 4"/>
          <p:cNvSpPr>
            <a:spLocks noGrp="1"/>
          </p:cNvSpPr>
          <p:nvPr>
            <p:ph type="ftr" sz="quarter" idx="11"/>
          </p:nvPr>
        </p:nvSpPr>
        <p:spPr>
          <a:xfrm>
            <a:off x="2590800" y="6324600"/>
            <a:ext cx="4038600" cy="365125"/>
          </a:xfrm>
        </p:spPr>
        <p:txBody>
          <a:bodyPr/>
          <a:lstStyle/>
          <a:p>
            <a:r>
              <a:rPr lang="en-US" dirty="0"/>
              <a:t>Department of Computer Science </a:t>
            </a:r>
            <a:endParaRPr lang="en-US" dirty="0"/>
          </a:p>
        </p:txBody>
      </p:sp>
      <p:sp>
        <p:nvSpPr>
          <p:cNvPr id="6" name="Slide Number Placeholder 5"/>
          <p:cNvSpPr>
            <a:spLocks noGrp="1"/>
          </p:cNvSpPr>
          <p:nvPr>
            <p:ph type="sldNum" sz="quarter" idx="12"/>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134502B-A5B8-4C9C-9496-E4BC2519CBE5}" type="datetime1">
              <a:rPr lang="en-US" smtClean="0"/>
            </a:fld>
            <a:endParaRPr lang="en-US"/>
          </a:p>
        </p:txBody>
      </p:sp>
      <p:sp>
        <p:nvSpPr>
          <p:cNvPr id="5" name="Footer Placeholder 4"/>
          <p:cNvSpPr>
            <a:spLocks noGrp="1"/>
          </p:cNvSpPr>
          <p:nvPr>
            <p:ph type="ftr" sz="quarter" idx="11"/>
          </p:nvPr>
        </p:nvSpPr>
        <p:spPr/>
        <p:txBody>
          <a:bodyPr/>
          <a:lstStyle/>
          <a:p>
            <a:r>
              <a:rPr lang="en-US"/>
              <a:t>Department of Computer Science </a:t>
            </a:r>
            <a:endParaRPr lang="en-US"/>
          </a:p>
        </p:txBody>
      </p:sp>
      <p:sp>
        <p:nvSpPr>
          <p:cNvPr id="6" name="Slide Number Placeholder 5"/>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8E1B723-7CA0-47A5-B864-E1D2576AFFEC}" type="datetime1">
              <a:rPr lang="en-US" smtClean="0"/>
            </a:fld>
            <a:endParaRPr lang="en-US"/>
          </a:p>
        </p:txBody>
      </p:sp>
      <p:sp>
        <p:nvSpPr>
          <p:cNvPr id="5" name="Footer Placeholder 4"/>
          <p:cNvSpPr>
            <a:spLocks noGrp="1"/>
          </p:cNvSpPr>
          <p:nvPr>
            <p:ph type="ftr" sz="quarter" idx="11"/>
          </p:nvPr>
        </p:nvSpPr>
        <p:spPr/>
        <p:txBody>
          <a:bodyPr/>
          <a:lstStyle/>
          <a:p>
            <a:r>
              <a:rPr lang="en-US"/>
              <a:t>Department of Computer Science </a:t>
            </a:r>
            <a:endParaRPr lang="en-US"/>
          </a:p>
        </p:txBody>
      </p:sp>
      <p:sp>
        <p:nvSpPr>
          <p:cNvPr id="6" name="Slide Number Placeholder 5"/>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E7823A9-133F-442E-9BE6-B55F55A35407}" type="datetime1">
              <a:rPr lang="en-US" smtClean="0"/>
            </a:fld>
            <a:endParaRPr lang="en-US"/>
          </a:p>
        </p:txBody>
      </p:sp>
      <p:sp>
        <p:nvSpPr>
          <p:cNvPr id="5" name="Footer Placeholder 4"/>
          <p:cNvSpPr>
            <a:spLocks noGrp="1"/>
          </p:cNvSpPr>
          <p:nvPr>
            <p:ph type="ftr" sz="quarter" idx="11"/>
          </p:nvPr>
        </p:nvSpPr>
        <p:spPr>
          <a:xfrm>
            <a:off x="2590800" y="6324600"/>
            <a:ext cx="4038600" cy="365125"/>
          </a:xfrm>
        </p:spPr>
        <p:txBody>
          <a:bodyPr/>
          <a:lstStyle/>
          <a:p>
            <a:r>
              <a:rPr lang="en-US" dirty="0"/>
              <a:t>Department of Computer Science </a:t>
            </a:r>
            <a:endParaRPr lang="en-US" dirty="0"/>
          </a:p>
        </p:txBody>
      </p:sp>
      <p:sp>
        <p:nvSpPr>
          <p:cNvPr id="6" name="Slide Number Placeholder 5"/>
          <p:cNvSpPr>
            <a:spLocks noGrp="1"/>
          </p:cNvSpPr>
          <p:nvPr>
            <p:ph type="sldNum" sz="quarter" idx="12"/>
          </p:nvPr>
        </p:nvSpPr>
        <p:spPr/>
        <p:txBody>
          <a:bodyPr/>
          <a:lstStyle/>
          <a:p>
            <a:fld id="{4EE46D15-3898-4B85-9369-B7C77A63AF05}" type="slidenum">
              <a:rPr lang="en-US" smtClean="0"/>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38200" cy="79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F09A8F3-C458-4A7F-8381-F162D0A5FB24}" type="datetime1">
              <a:rPr lang="en-US" smtClean="0"/>
            </a:fld>
            <a:endParaRPr lang="en-US"/>
          </a:p>
        </p:txBody>
      </p:sp>
      <p:sp>
        <p:nvSpPr>
          <p:cNvPr id="5" name="Footer Placeholder 4"/>
          <p:cNvSpPr>
            <a:spLocks noGrp="1"/>
          </p:cNvSpPr>
          <p:nvPr>
            <p:ph type="ftr" sz="quarter" idx="11"/>
          </p:nvPr>
        </p:nvSpPr>
        <p:spPr/>
        <p:txBody>
          <a:bodyPr/>
          <a:lstStyle/>
          <a:p>
            <a:r>
              <a:rPr lang="en-US"/>
              <a:t>Department of Computer Science </a:t>
            </a:r>
            <a:endParaRPr lang="en-US"/>
          </a:p>
        </p:txBody>
      </p:sp>
      <p:sp>
        <p:nvSpPr>
          <p:cNvPr id="6" name="Slide Number Placeholder 5"/>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6A959C-253A-4732-A364-3F7972572838}" type="datetime1">
              <a:rPr lang="en-US" smtClean="0"/>
            </a:fld>
            <a:endParaRPr lang="en-US"/>
          </a:p>
        </p:txBody>
      </p:sp>
      <p:sp>
        <p:nvSpPr>
          <p:cNvPr id="6" name="Footer Placeholder 5"/>
          <p:cNvSpPr>
            <a:spLocks noGrp="1"/>
          </p:cNvSpPr>
          <p:nvPr>
            <p:ph type="ftr" sz="quarter" idx="11"/>
          </p:nvPr>
        </p:nvSpPr>
        <p:spPr/>
        <p:txBody>
          <a:bodyPr/>
          <a:lstStyle/>
          <a:p>
            <a:r>
              <a:rPr lang="en-US"/>
              <a:t>Department of Computer Science </a:t>
            </a:r>
            <a:endParaRPr lang="en-US"/>
          </a:p>
        </p:txBody>
      </p:sp>
      <p:sp>
        <p:nvSpPr>
          <p:cNvPr id="7" name="Slide Number Placeholder 6"/>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05CDA54-F9C2-4AE0-A35F-BBB320900C40}" type="datetime1">
              <a:rPr lang="en-US" smtClean="0"/>
            </a:fld>
            <a:endParaRPr lang="en-US"/>
          </a:p>
        </p:txBody>
      </p:sp>
      <p:sp>
        <p:nvSpPr>
          <p:cNvPr id="8" name="Footer Placeholder 7"/>
          <p:cNvSpPr>
            <a:spLocks noGrp="1"/>
          </p:cNvSpPr>
          <p:nvPr>
            <p:ph type="ftr" sz="quarter" idx="11"/>
          </p:nvPr>
        </p:nvSpPr>
        <p:spPr/>
        <p:txBody>
          <a:bodyPr/>
          <a:lstStyle/>
          <a:p>
            <a:r>
              <a:rPr lang="en-US"/>
              <a:t>Department of Computer Science </a:t>
            </a:r>
            <a:endParaRPr lang="en-US"/>
          </a:p>
        </p:txBody>
      </p:sp>
      <p:sp>
        <p:nvSpPr>
          <p:cNvPr id="9" name="Slide Number Placeholder 8"/>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5770F2D0-8E3D-4806-88B7-A35EEEE634CB}" type="datetime1">
              <a:rPr lang="en-US" smtClean="0"/>
            </a:fld>
            <a:endParaRPr lang="en-US"/>
          </a:p>
        </p:txBody>
      </p:sp>
      <p:sp>
        <p:nvSpPr>
          <p:cNvPr id="4" name="Footer Placeholder 3"/>
          <p:cNvSpPr>
            <a:spLocks noGrp="1"/>
          </p:cNvSpPr>
          <p:nvPr>
            <p:ph type="ftr" sz="quarter" idx="11"/>
          </p:nvPr>
        </p:nvSpPr>
        <p:spPr/>
        <p:txBody>
          <a:bodyPr/>
          <a:lstStyle/>
          <a:p>
            <a:r>
              <a:rPr lang="en-US"/>
              <a:t>Department of Computer Science </a:t>
            </a:r>
            <a:endParaRPr lang="en-US"/>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A391245-9AD2-410B-81D5-23E049DAEA56}" type="datetime1">
              <a:rPr lang="en-US" smtClean="0"/>
            </a:fld>
            <a:endParaRPr lang="en-US"/>
          </a:p>
        </p:txBody>
      </p:sp>
      <p:sp>
        <p:nvSpPr>
          <p:cNvPr id="3" name="Footer Placeholder 2"/>
          <p:cNvSpPr>
            <a:spLocks noGrp="1"/>
          </p:cNvSpPr>
          <p:nvPr>
            <p:ph type="ftr" sz="quarter" idx="11"/>
          </p:nvPr>
        </p:nvSpPr>
        <p:spPr/>
        <p:txBody>
          <a:bodyPr/>
          <a:lstStyle/>
          <a:p>
            <a:r>
              <a:rPr lang="en-US"/>
              <a:t>Department of Computer Science </a:t>
            </a:r>
            <a:endParaRPr lang="en-US"/>
          </a:p>
        </p:txBody>
      </p:sp>
      <p:sp>
        <p:nvSpPr>
          <p:cNvPr id="4" name="Slide Number Placeholder 3"/>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B5A9C23-7BD8-4329-A009-2B1B7DF4CDCA}" type="datetime1">
              <a:rPr lang="en-US" smtClean="0"/>
            </a:fld>
            <a:endParaRPr lang="en-US"/>
          </a:p>
        </p:txBody>
      </p:sp>
      <p:sp>
        <p:nvSpPr>
          <p:cNvPr id="6" name="Footer Placeholder 5"/>
          <p:cNvSpPr>
            <a:spLocks noGrp="1"/>
          </p:cNvSpPr>
          <p:nvPr>
            <p:ph type="ftr" sz="quarter" idx="11"/>
          </p:nvPr>
        </p:nvSpPr>
        <p:spPr/>
        <p:txBody>
          <a:bodyPr/>
          <a:lstStyle/>
          <a:p>
            <a:r>
              <a:rPr lang="en-US"/>
              <a:t>Department of Computer Science </a:t>
            </a:r>
            <a:endParaRPr lang="en-US"/>
          </a:p>
        </p:txBody>
      </p:sp>
      <p:sp>
        <p:nvSpPr>
          <p:cNvPr id="7" name="Slide Number Placeholder 6"/>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73F3668-C2E4-47B0-9F4D-70A47AFDBCBE}" type="datetime1">
              <a:rPr lang="en-US" smtClean="0"/>
            </a:fld>
            <a:endParaRPr lang="en-US"/>
          </a:p>
        </p:txBody>
      </p:sp>
      <p:sp>
        <p:nvSpPr>
          <p:cNvPr id="6" name="Footer Placeholder 5"/>
          <p:cNvSpPr>
            <a:spLocks noGrp="1"/>
          </p:cNvSpPr>
          <p:nvPr>
            <p:ph type="ftr" sz="quarter" idx="11"/>
          </p:nvPr>
        </p:nvSpPr>
        <p:spPr/>
        <p:txBody>
          <a:bodyPr/>
          <a:lstStyle/>
          <a:p>
            <a:r>
              <a:rPr lang="en-US"/>
              <a:t>Department of Computer Science </a:t>
            </a:r>
            <a:endParaRPr lang="en-US"/>
          </a:p>
        </p:txBody>
      </p:sp>
      <p:sp>
        <p:nvSpPr>
          <p:cNvPr id="7" name="Slide Number Placeholder 6"/>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3"/>
          </p:nvPr>
        </p:nvSpPr>
        <p:spPr>
          <a:xfrm>
            <a:off x="2438400" y="6400800"/>
            <a:ext cx="4038600" cy="365125"/>
          </a:xfrm>
          <a:prstGeom prst="rect">
            <a:avLst/>
          </a:prstGeom>
        </p:spPr>
        <p:txBody>
          <a:bodyPr vert="horz" lIns="91440" tIns="45720" rIns="91440" bIns="45720" rtlCol="0" anchor="ctr"/>
          <a:lstStyle>
            <a:lvl1pPr algn="ctr">
              <a:defRPr sz="2000" baseline="0">
                <a:solidFill>
                  <a:schemeClr val="tx1">
                    <a:tint val="75000"/>
                  </a:schemeClr>
                </a:solidFill>
              </a:defRPr>
            </a:lvl1pPr>
          </a:lstStyle>
          <a:p>
            <a:r>
              <a:rPr lang="en-US" dirty="0"/>
              <a:t>Department of Computer Science </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E46D15-3898-4B85-9369-B7C77A63AF05}" type="slidenum">
              <a:rPr lang="en-US" smtClean="0"/>
            </a:fld>
            <a:endParaRPr lang="en-US"/>
          </a:p>
        </p:txBody>
      </p:sp>
      <p:sp>
        <p:nvSpPr>
          <p:cNvPr id="7" name="Title 1"/>
          <p:cNvSpPr txBox="1"/>
          <p:nvPr userDrawn="1"/>
        </p:nvSpPr>
        <p:spPr>
          <a:xfrm>
            <a:off x="1524000" y="1645578"/>
            <a:ext cx="5867400" cy="1755775"/>
          </a:xfrm>
          <a:prstGeom prst="rect">
            <a:avLst/>
          </a:prstGeom>
        </p:spPr>
        <p:txBody>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marL="101600">
              <a:spcBef>
                <a:spcPts val="0"/>
              </a:spcBef>
            </a:pPr>
            <a:br>
              <a:rPr lang="en-US" b="1" dirty="0">
                <a:solidFill>
                  <a:srgbClr val="366092"/>
                </a:solidFill>
              </a:rPr>
            </a:b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8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8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8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hyperlink" Target="images/Project_Semester_6_Gender_Bias_Classification.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hyperlink" Target="images/Project_Semester_6_Gender_Bias_Classification.pdf"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hyperlink" Target="images/Project_Semester_6_Gender_Bias_Classification.pdf" TargetMode="Externa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hyperlink" Target="images/Project_Semester_6_Gender_Bias_Classification.pdf"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hyperlink" Target="images/Project_Semester_6_Gender_Bias_Classification.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 y="5029200"/>
            <a:ext cx="3810000" cy="1371600"/>
          </a:xfrm>
        </p:spPr>
        <p:txBody>
          <a:bodyPr/>
          <a:lstStyle/>
          <a:p>
            <a:pPr algn="l"/>
            <a:r>
              <a:rPr lang="en-US" sz="2000" dirty="0">
                <a:solidFill>
                  <a:schemeClr val="tx1">
                    <a:lumMod val="50000"/>
                    <a:lumOff val="50000"/>
                  </a:schemeClr>
                </a:solidFill>
                <a:sym typeface="+mn-ea"/>
              </a:rPr>
              <a:t>Presented By:</a:t>
            </a:r>
            <a:r>
              <a:rPr lang="en-US" sz="2000" b="1" dirty="0">
                <a:solidFill>
                  <a:schemeClr val="tx1">
                    <a:lumMod val="50000"/>
                    <a:lumOff val="50000"/>
                  </a:schemeClr>
                </a:solidFill>
                <a:sym typeface="+mn-ea"/>
              </a:rPr>
              <a:t> </a:t>
            </a:r>
            <a:endParaRPr lang="en-US" sz="2000" dirty="0" err="1">
              <a:solidFill>
                <a:schemeClr val="tx1">
                  <a:lumMod val="50000"/>
                  <a:lumOff val="50000"/>
                </a:schemeClr>
              </a:solidFill>
            </a:endParaRPr>
          </a:p>
          <a:p>
            <a:pPr algn="l"/>
            <a:r>
              <a:rPr lang="en-US" sz="2000" dirty="0" err="1">
                <a:solidFill>
                  <a:schemeClr val="tx1">
                    <a:lumMod val="50000"/>
                    <a:lumOff val="50000"/>
                  </a:schemeClr>
                </a:solidFill>
                <a:sym typeface="+mn-ea"/>
              </a:rPr>
              <a:t>Ansh</a:t>
            </a:r>
            <a:r>
              <a:rPr lang="en-US" sz="2000" dirty="0">
                <a:solidFill>
                  <a:schemeClr val="tx1">
                    <a:lumMod val="50000"/>
                    <a:lumOff val="50000"/>
                  </a:schemeClr>
                </a:solidFill>
                <a:sym typeface="+mn-ea"/>
              </a:rPr>
              <a:t> </a:t>
            </a:r>
            <a:r>
              <a:rPr lang="en-US" sz="2000" dirty="0" err="1">
                <a:solidFill>
                  <a:schemeClr val="tx1">
                    <a:lumMod val="50000"/>
                    <a:lumOff val="50000"/>
                  </a:schemeClr>
                </a:solidFill>
                <a:sym typeface="+mn-ea"/>
              </a:rPr>
              <a:t>Yadav</a:t>
            </a:r>
            <a:r>
              <a:rPr lang="en-US" sz="2000" dirty="0">
                <a:solidFill>
                  <a:schemeClr val="tx1">
                    <a:lumMod val="50000"/>
                    <a:lumOff val="50000"/>
                  </a:schemeClr>
                </a:solidFill>
                <a:sym typeface="+mn-ea"/>
              </a:rPr>
              <a:t> (</a:t>
            </a:r>
            <a:r>
              <a:rPr lang="en-IN" altLang="en-US" sz="2000" dirty="0">
                <a:solidFill>
                  <a:schemeClr val="tx1">
                    <a:lumMod val="50000"/>
                    <a:lumOff val="50000"/>
                  </a:schemeClr>
                </a:solidFill>
                <a:sym typeface="+mn-ea"/>
              </a:rPr>
              <a:t> </a:t>
            </a:r>
            <a:r>
              <a:rPr lang="en-US" altLang="en-IN" sz="2000" dirty="0">
                <a:solidFill>
                  <a:schemeClr val="tx1">
                    <a:lumMod val="50000"/>
                    <a:lumOff val="50000"/>
                  </a:schemeClr>
                </a:solidFill>
                <a:sym typeface="+mn-ea"/>
              </a:rPr>
              <a:t>60027</a:t>
            </a:r>
            <a:r>
              <a:rPr lang="en-IN" altLang="en-US" sz="2000" dirty="0">
                <a:solidFill>
                  <a:schemeClr val="tx1">
                    <a:lumMod val="50000"/>
                    <a:lumOff val="50000"/>
                  </a:schemeClr>
                </a:solidFill>
                <a:sym typeface="+mn-ea"/>
              </a:rPr>
              <a:t> </a:t>
            </a:r>
            <a:r>
              <a:rPr lang="en-US" sz="2000" dirty="0">
                <a:solidFill>
                  <a:schemeClr val="tx1">
                    <a:lumMod val="50000"/>
                    <a:lumOff val="50000"/>
                  </a:schemeClr>
                </a:solidFill>
                <a:sym typeface="+mn-ea"/>
              </a:rPr>
              <a:t>)</a:t>
            </a:r>
            <a:endParaRPr lang="en-US" sz="2000" dirty="0">
              <a:solidFill>
                <a:schemeClr val="tx1">
                  <a:lumMod val="50000"/>
                  <a:lumOff val="50000"/>
                </a:schemeClr>
              </a:solidFill>
            </a:endParaRPr>
          </a:p>
          <a:p>
            <a:pPr algn="l"/>
            <a:endParaRPr lang="en-US" sz="2000" dirty="0">
              <a:solidFill>
                <a:schemeClr val="tx1">
                  <a:lumMod val="65000"/>
                  <a:lumOff val="35000"/>
                </a:schemeClr>
              </a:solidFill>
            </a:endParaRPr>
          </a:p>
          <a:p>
            <a:pPr algn="l"/>
            <a:endParaRPr lang="en-US" sz="2000" dirty="0">
              <a:solidFill>
                <a:schemeClr val="tx1">
                  <a:lumMod val="65000"/>
                  <a:lumOff val="35000"/>
                </a:schemeClr>
              </a:solidFill>
            </a:endParaRPr>
          </a:p>
          <a:p>
            <a:pPr algn="l"/>
            <a:endParaRPr lang="en-US" sz="2000" dirty="0">
              <a:solidFill>
                <a:schemeClr val="tx1">
                  <a:lumMod val="65000"/>
                  <a:lumOff val="35000"/>
                </a:schemeClr>
              </a:solidFill>
            </a:endParaRPr>
          </a:p>
        </p:txBody>
      </p:sp>
      <p:sp>
        <p:nvSpPr>
          <p:cNvPr id="6" name="Subtitle 2"/>
          <p:cNvSpPr txBox="1"/>
          <p:nvPr/>
        </p:nvSpPr>
        <p:spPr>
          <a:xfrm>
            <a:off x="5334000" y="4959256"/>
            <a:ext cx="3810000" cy="762000"/>
          </a:xfrm>
          <a:prstGeom prst="rect">
            <a:avLst/>
          </a:prstGeom>
        </p:spPr>
        <p:txBody>
          <a:bodyPr vert="horz" lIns="91440" tIns="45720" rIns="91440" bIns="45720" rtlCol="0"/>
          <a:lstStyle>
            <a:lvl1pPr marL="0" indent="0" algn="ctr" defTabSz="914400" rtl="0" eaLnBrk="1" latinLnBrk="0" hangingPunct="1">
              <a:spcBef>
                <a:spcPct val="20000"/>
              </a:spcBef>
              <a:buFont typeface="Arial" panose="0208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8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8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8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8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8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8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8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80604020202020204" pitchFamily="34" charset="0"/>
              <a:buNone/>
              <a:defRPr sz="2000" kern="1200">
                <a:solidFill>
                  <a:schemeClr val="tx1">
                    <a:tint val="75000"/>
                  </a:schemeClr>
                </a:solidFill>
                <a:latin typeface="+mn-lt"/>
                <a:ea typeface="+mn-ea"/>
                <a:cs typeface="+mn-cs"/>
              </a:defRPr>
            </a:lvl9pPr>
          </a:lstStyle>
          <a:p>
            <a:pPr algn="l"/>
            <a:r>
              <a:rPr lang="en-US" sz="2000" dirty="0">
                <a:solidFill>
                  <a:schemeClr val="tx1">
                    <a:lumMod val="50000"/>
                    <a:lumOff val="50000"/>
                  </a:schemeClr>
                </a:solidFill>
                <a:sym typeface="+mn-ea"/>
              </a:rPr>
              <a:t>Under the Guidance of :</a:t>
            </a:r>
            <a:endParaRPr lang="en-US" sz="2000" b="1" dirty="0">
              <a:solidFill>
                <a:schemeClr val="tx1">
                  <a:lumMod val="50000"/>
                  <a:lumOff val="50000"/>
                </a:schemeClr>
              </a:solidFill>
            </a:endParaRPr>
          </a:p>
          <a:p>
            <a:pPr algn="l"/>
            <a:r>
              <a:rPr lang="en-IN" altLang="en-US" sz="2000" dirty="0">
                <a:solidFill>
                  <a:schemeClr val="tx1">
                    <a:lumMod val="50000"/>
                    <a:lumOff val="50000"/>
                  </a:schemeClr>
                </a:solidFill>
                <a:sym typeface="+mn-ea"/>
              </a:rPr>
              <a:t>Dr. </a:t>
            </a:r>
            <a:r>
              <a:rPr lang="en-US" altLang="en-IN" sz="2000" dirty="0">
                <a:solidFill>
                  <a:schemeClr val="tx1">
                    <a:lumMod val="50000"/>
                    <a:lumOff val="50000"/>
                  </a:schemeClr>
                </a:solidFill>
                <a:sym typeface="+mn-ea"/>
              </a:rPr>
              <a:t>Hardik Joshi</a:t>
            </a:r>
            <a:endParaRPr lang="en-US" altLang="en-IN" sz="2000" dirty="0">
              <a:solidFill>
                <a:schemeClr val="tx1">
                  <a:lumMod val="50000"/>
                  <a:lumOff val="50000"/>
                </a:schemeClr>
              </a:solidFill>
              <a:sym typeface="+mn-ea"/>
            </a:endParaRPr>
          </a:p>
        </p:txBody>
      </p:sp>
      <p:sp>
        <p:nvSpPr>
          <p:cNvPr id="5" name="Footer Placeholder 4"/>
          <p:cNvSpPr>
            <a:spLocks noGrp="1"/>
          </p:cNvSpPr>
          <p:nvPr>
            <p:ph type="ftr" sz="quarter" idx="11"/>
          </p:nvPr>
        </p:nvSpPr>
        <p:spPr>
          <a:xfrm>
            <a:off x="1600200" y="6400800"/>
            <a:ext cx="6100445" cy="365125"/>
          </a:xfrm>
        </p:spPr>
        <p:txBody>
          <a:bodyPr/>
          <a:lstStyle/>
          <a:p>
            <a:r>
              <a:rPr lang="en-US" altLang="en-IN" dirty="0">
                <a:sym typeface="+mn-ea"/>
              </a:rPr>
              <a:t>Department of Computer Science</a:t>
            </a:r>
            <a:endParaRPr lang="en-US" dirty="0"/>
          </a:p>
        </p:txBody>
      </p:sp>
      <p:sp>
        <p:nvSpPr>
          <p:cNvPr id="7" name="Slide Number Placeholder 6"/>
          <p:cNvSpPr>
            <a:spLocks noGrp="1"/>
          </p:cNvSpPr>
          <p:nvPr>
            <p:ph type="sldNum" sz="quarter" idx="12"/>
          </p:nvPr>
        </p:nvSpPr>
        <p:spPr>
          <a:xfrm>
            <a:off x="6705600" y="6389007"/>
            <a:ext cx="2133600" cy="365125"/>
          </a:xfrm>
        </p:spPr>
        <p:txBody>
          <a:bodyPr/>
          <a:lstStyle/>
          <a:p>
            <a:r>
              <a:rPr lang="en-US" dirty="0"/>
              <a:t>1</a:t>
            </a:r>
            <a:endParaRPr lang="en-US" dirty="0"/>
          </a:p>
        </p:txBody>
      </p:sp>
      <p:sp>
        <p:nvSpPr>
          <p:cNvPr id="8" name="Title 1"/>
          <p:cNvSpPr txBox="1"/>
          <p:nvPr/>
        </p:nvSpPr>
        <p:spPr>
          <a:xfrm>
            <a:off x="795655" y="1606550"/>
            <a:ext cx="7552690" cy="35052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a:solidFill>
                  <a:srgbClr val="366092"/>
                </a:solidFill>
              </a:rPr>
              <a:t>Department of Computer Science</a:t>
            </a:r>
            <a:br>
              <a:rPr lang="en-US" sz="2400" b="1" dirty="0">
                <a:solidFill>
                  <a:srgbClr val="366092"/>
                </a:solidFill>
              </a:rPr>
            </a:br>
            <a:r>
              <a:rPr lang="en-US" sz="2400" b="1" dirty="0">
                <a:solidFill>
                  <a:srgbClr val="366092"/>
                </a:solidFill>
              </a:rPr>
              <a:t>Gujarat University</a:t>
            </a:r>
            <a:endParaRPr lang="en-US" sz="2400" b="1" dirty="0">
              <a:solidFill>
                <a:srgbClr val="366092"/>
              </a:solidFill>
            </a:endParaRPr>
          </a:p>
          <a:p>
            <a:r>
              <a:rPr lang="en-US" sz="2400" b="1" dirty="0">
                <a:solidFill>
                  <a:srgbClr val="366092"/>
                </a:solidFill>
              </a:rPr>
              <a:t>5 Year Integrated M.Sc.(Computer Science)</a:t>
            </a:r>
            <a:endParaRPr lang="en-US" sz="2400" b="1" dirty="0">
              <a:solidFill>
                <a:srgbClr val="366092"/>
              </a:solidFill>
            </a:endParaRPr>
          </a:p>
          <a:p>
            <a:r>
              <a:rPr lang="en-US" sz="2400" b="1" dirty="0">
                <a:solidFill>
                  <a:srgbClr val="366092"/>
                </a:solidFill>
              </a:rPr>
              <a:t>Semester - VI</a:t>
            </a:r>
            <a:endParaRPr lang="en-US" sz="2400" b="1" dirty="0">
              <a:solidFill>
                <a:srgbClr val="366092"/>
              </a:solidFill>
            </a:endParaRPr>
          </a:p>
          <a:p>
            <a:endParaRPr lang="en-US" sz="4000" dirty="0"/>
          </a:p>
          <a:p>
            <a:pPr algn="ctr"/>
            <a:r>
              <a:rPr lang="en-US" altLang="en-IN" sz="2400" dirty="0">
                <a:sym typeface="+mn-ea"/>
              </a:rPr>
              <a:t>Identification and Addressing Gender Bias in</a:t>
            </a:r>
            <a:endParaRPr lang="en-US" altLang="en-IN" sz="2400" dirty="0"/>
          </a:p>
          <a:p>
            <a:pPr algn="ctr"/>
            <a:r>
              <a:rPr lang="en-US" altLang="en-IN" sz="2400" dirty="0">
                <a:sym typeface="+mn-ea"/>
              </a:rPr>
              <a:t>Content </a:t>
            </a:r>
            <a:endParaRPr lang="en-US" altLang="en-IN" sz="2400" dirty="0"/>
          </a:p>
          <a:p>
            <a:endParaRPr lang="en-US" altLang="en-IN" sz="2400" dirty="0"/>
          </a:p>
        </p:txBody>
      </p:sp>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0" y="234856"/>
            <a:ext cx="1752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734695"/>
          </a:xfrm>
        </p:spPr>
        <p:txBody>
          <a:bodyPr/>
          <a:lstStyle/>
          <a:p>
            <a:r>
              <a:rPr lang="en-US" sz="3600"/>
              <a:t>Sample Training Set</a:t>
            </a:r>
            <a:endParaRPr lang="en-US" sz="3600"/>
          </a:p>
        </p:txBody>
      </p:sp>
      <p:sp>
        <p:nvSpPr>
          <p:cNvPr id="3" name="Content Placeholder 2"/>
          <p:cNvSpPr>
            <a:spLocks noGrp="1"/>
          </p:cNvSpPr>
          <p:nvPr>
            <p:ph idx="1"/>
          </p:nvPr>
        </p:nvSpPr>
        <p:spPr>
          <a:xfrm>
            <a:off x="457200" y="1239520"/>
            <a:ext cx="8229600" cy="5129530"/>
          </a:xfrm>
        </p:spPr>
        <p:txBody>
          <a:bodyPr>
            <a:noAutofit/>
          </a:bodyPr>
          <a:lstStyle/>
          <a:p>
            <a:pPr algn="just">
              <a:lnSpc>
                <a:spcPct val="120000"/>
              </a:lnSpc>
            </a:pPr>
            <a:r>
              <a:rPr lang="en-US" sz="1800" dirty="0">
                <a:sym typeface="+mn-ea"/>
              </a:rPr>
              <a:t>Split in Chunk</a:t>
            </a:r>
            <a:endParaRPr lang="en-US" sz="1800" dirty="0">
              <a:sym typeface="+mn-ea"/>
            </a:endParaRPr>
          </a:p>
          <a:p>
            <a:pPr algn="just">
              <a:lnSpc>
                <a:spcPct val="120000"/>
              </a:lnSpc>
            </a:pPr>
            <a:r>
              <a:rPr lang="en-US" sz="1800" dirty="0">
                <a:sym typeface="+mn-ea"/>
              </a:rPr>
              <a:t>Cateogry for 1 task</a:t>
            </a:r>
            <a:endParaRPr lang="en-US" sz="1800" dirty="0">
              <a:sym typeface="+mn-ea"/>
            </a:endParaRPr>
          </a:p>
          <a:p>
            <a:pPr algn="just">
              <a:lnSpc>
                <a:spcPct val="120000"/>
              </a:lnSpc>
            </a:pPr>
            <a:r>
              <a:rPr lang="en-US" sz="1800" dirty="0">
                <a:sym typeface="+mn-ea"/>
              </a:rPr>
              <a:t>Cateogry for 2 task</a:t>
            </a:r>
            <a:endParaRPr lang="en-US" sz="1800" dirty="0"/>
          </a:p>
          <a:p>
            <a:pPr algn="just">
              <a:lnSpc>
                <a:spcPct val="120000"/>
              </a:lnSpc>
            </a:pPr>
            <a:r>
              <a:rPr lang="en-US" sz="1800" dirty="0"/>
              <a:t>Sample Training Set : </a:t>
            </a:r>
            <a:endParaRPr lang="en-US" sz="1800" dirty="0"/>
          </a:p>
          <a:p>
            <a:pPr marL="0" indent="0" algn="just">
              <a:lnSpc>
                <a:spcPct val="120000"/>
              </a:lnSpc>
              <a:buNone/>
            </a:pPr>
            <a:r>
              <a:rPr lang="en-US" sz="1800" dirty="0"/>
              <a:t>{</a:t>
            </a:r>
            <a:endParaRPr lang="en-US" sz="1800" dirty="0"/>
          </a:p>
          <a:p>
            <a:pPr marL="0" indent="0" algn="just">
              <a:lnSpc>
                <a:spcPct val="120000"/>
              </a:lnSpc>
              <a:buNone/>
            </a:pPr>
            <a:r>
              <a:rPr lang="en-US" sz="1800" dirty="0"/>
              <a:t>        "keyword": "novel",</a:t>
            </a:r>
            <a:endParaRPr lang="en-US" sz="1800" dirty="0"/>
          </a:p>
          <a:p>
            <a:pPr marL="0" indent="0" algn="just">
              <a:lnSpc>
                <a:spcPct val="120000"/>
              </a:lnSpc>
              <a:buNone/>
            </a:pPr>
            <a:r>
              <a:rPr lang="en-US" sz="1800" dirty="0"/>
              <a:t>        "category_1": ["JUDGEMENTAL"],</a:t>
            </a:r>
            <a:endParaRPr lang="en-US" sz="1800" dirty="0"/>
          </a:p>
          <a:p>
            <a:pPr marL="0" indent="0" algn="just">
              <a:lnSpc>
                <a:spcPct val="120000"/>
              </a:lnSpc>
              <a:buNone/>
            </a:pPr>
            <a:r>
              <a:rPr lang="en-US" sz="1800" dirty="0"/>
              <a:t>        "category_2": ["MISOGYNY-NON-SEXUAL-VIOLENCE"]</a:t>
            </a:r>
            <a:endParaRPr lang="en-US" sz="1800" dirty="0"/>
          </a:p>
          <a:p>
            <a:pPr marL="0" indent="0" algn="just">
              <a:lnSpc>
                <a:spcPct val="120000"/>
              </a:lnSpc>
              <a:buNone/>
            </a:pPr>
            <a:r>
              <a:rPr lang="en-US" sz="1800" dirty="0"/>
              <a:t> },</a:t>
            </a:r>
            <a:endParaRPr lang="en-US" sz="1800" dirty="0"/>
          </a:p>
        </p:txBody>
      </p:sp>
      <p:sp>
        <p:nvSpPr>
          <p:cNvPr id="4" name="Footer Placeholder 3"/>
          <p:cNvSpPr>
            <a:spLocks noGrp="1"/>
          </p:cNvSpPr>
          <p:nvPr>
            <p:ph type="ftr" sz="quarter" idx="11"/>
          </p:nvPr>
        </p:nvSpPr>
        <p:spPr>
          <a:xfrm>
            <a:off x="2002155" y="6324600"/>
            <a:ext cx="4627245"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734695"/>
          </a:xfrm>
        </p:spPr>
        <p:txBody>
          <a:bodyPr/>
          <a:lstStyle/>
          <a:p>
            <a:r>
              <a:rPr lang="en-US" sz="3600"/>
              <a:t>Training Task</a:t>
            </a:r>
            <a:endParaRPr lang="en-US" sz="3600"/>
          </a:p>
        </p:txBody>
      </p:sp>
      <p:pic>
        <p:nvPicPr>
          <p:cNvPr id="6" name="Content Placeholder 5" descr="Screenshot from 2024-06-29 08-43-40"/>
          <p:cNvPicPr>
            <a:picLocks noChangeAspect="1"/>
          </p:cNvPicPr>
          <p:nvPr>
            <p:ph idx="1"/>
          </p:nvPr>
        </p:nvPicPr>
        <p:blipFill>
          <a:blip r:embed="rId1"/>
          <a:stretch>
            <a:fillRect/>
          </a:stretch>
        </p:blipFill>
        <p:spPr>
          <a:xfrm>
            <a:off x="457200" y="2709545"/>
            <a:ext cx="8229600" cy="2188210"/>
          </a:xfrm>
          <a:prstGeom prst="rect">
            <a:avLst/>
          </a:prstGeom>
        </p:spPr>
      </p:pic>
      <p:sp>
        <p:nvSpPr>
          <p:cNvPr id="4" name="Footer Placeholder 3"/>
          <p:cNvSpPr>
            <a:spLocks noGrp="1"/>
          </p:cNvSpPr>
          <p:nvPr>
            <p:ph type="ftr" sz="quarter" idx="11"/>
          </p:nvPr>
        </p:nvSpPr>
        <p:spPr>
          <a:xfrm>
            <a:off x="2002155" y="6324600"/>
            <a:ext cx="4627245"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sp>
        <p:nvSpPr>
          <p:cNvPr id="7" name="Text Box 6"/>
          <p:cNvSpPr txBox="1"/>
          <p:nvPr/>
        </p:nvSpPr>
        <p:spPr>
          <a:xfrm>
            <a:off x="7156450" y="641350"/>
            <a:ext cx="309880" cy="368300"/>
          </a:xfrm>
          <a:prstGeom prst="rect">
            <a:avLst/>
          </a:prstGeom>
          <a:noFill/>
        </p:spPr>
        <p:txBody>
          <a:bodyPr wrap="none" rtlCol="0">
            <a:spAutoFit/>
          </a:bodyPr>
          <a:p>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28600"/>
            <a:ext cx="8229600" cy="700405"/>
          </a:xfrm>
        </p:spPr>
        <p:txBody>
          <a:bodyPr>
            <a:normAutofit/>
          </a:bodyPr>
          <a:lstStyle/>
          <a:p>
            <a:r>
              <a:rPr lang="en-US" sz="3600" dirty="0">
                <a:sym typeface="+mn-ea"/>
              </a:rPr>
              <a:t>Research Problem</a:t>
            </a:r>
            <a:endParaRPr lang="en-US" sz="3600" dirty="0">
              <a:sym typeface="+mn-ea"/>
            </a:endParaRPr>
          </a:p>
        </p:txBody>
      </p:sp>
      <p:sp>
        <p:nvSpPr>
          <p:cNvPr id="3" name="Content Placeholder 2"/>
          <p:cNvSpPr>
            <a:spLocks noGrp="1"/>
          </p:cNvSpPr>
          <p:nvPr>
            <p:ph idx="1"/>
          </p:nvPr>
        </p:nvSpPr>
        <p:spPr/>
        <p:txBody>
          <a:bodyPr/>
          <a:lstStyle/>
          <a:p>
            <a:pPr algn="just">
              <a:lnSpc>
                <a:spcPct val="130000"/>
              </a:lnSpc>
            </a:pPr>
            <a:r>
              <a:rPr lang="en-US" sz="2000" dirty="0"/>
              <a:t>What are the</a:t>
            </a:r>
            <a:r>
              <a:rPr lang="en-US" sz="2000" b="1" dirty="0"/>
              <a:t> </a:t>
            </a:r>
            <a:r>
              <a:rPr lang="en-US" sz="2000" dirty="0"/>
              <a:t>methods and technique required to effectively identify and address gender bias in the content of software development and business ?</a:t>
            </a:r>
            <a:endParaRPr lang="en-US" sz="2000" dirty="0"/>
          </a:p>
          <a:p>
            <a:pPr algn="just">
              <a:lnSpc>
                <a:spcPct val="130000"/>
              </a:lnSpc>
            </a:pPr>
            <a:endParaRPr lang="en-US" sz="2000" dirty="0"/>
          </a:p>
          <a:p>
            <a:pPr algn="just">
              <a:lnSpc>
                <a:spcPct val="130000"/>
              </a:lnSpc>
            </a:pPr>
            <a:r>
              <a:rPr lang="en-US" sz="2000" dirty="0"/>
              <a:t>The aim for Identification and Addressing Gender Bias in the content of a software devlopment and business to stop the unbiasness in the content of software devlopment and promote safe enviroment in the digital realm and promote the unbias and stop discrimination in the software </a:t>
            </a:r>
            <a:endParaRPr lang="en-US" sz="2000" dirty="0"/>
          </a:p>
        </p:txBody>
      </p:sp>
      <p:sp>
        <p:nvSpPr>
          <p:cNvPr id="5" name="Footer Placeholder 4"/>
          <p:cNvSpPr>
            <a:spLocks noGrp="1"/>
          </p:cNvSpPr>
          <p:nvPr>
            <p:ph type="ftr" sz="quarter" idx="11"/>
          </p:nvPr>
        </p:nvSpPr>
        <p:spPr>
          <a:xfrm>
            <a:off x="1544320" y="6324600"/>
            <a:ext cx="5085080" cy="365125"/>
          </a:xfrm>
        </p:spPr>
        <p:txBody>
          <a:bodyPr/>
          <a:lstStyle/>
          <a:p>
            <a:r>
              <a:rPr lang="en-US"/>
              <a:t>Department of Computer Science </a:t>
            </a:r>
            <a:endParaRPr lang="en-US"/>
          </a:p>
        </p:txBody>
      </p:sp>
      <p:sp>
        <p:nvSpPr>
          <p:cNvPr id="6" name="Slide Number Placeholder 5"/>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18185"/>
          </a:xfrm>
        </p:spPr>
        <p:txBody>
          <a:bodyPr/>
          <a:lstStyle/>
          <a:p>
            <a:r>
              <a:rPr lang="en-US" sz="3600" dirty="0">
                <a:sym typeface="+mn-ea"/>
              </a:rPr>
              <a:t>Methodology</a:t>
            </a:r>
            <a:endParaRPr lang="en-US" sz="3600" dirty="0">
              <a:sym typeface="+mn-ea"/>
            </a:endParaRPr>
          </a:p>
        </p:txBody>
      </p:sp>
      <p:sp>
        <p:nvSpPr>
          <p:cNvPr id="3" name="Content Placeholder 2"/>
          <p:cNvSpPr>
            <a:spLocks noGrp="1"/>
          </p:cNvSpPr>
          <p:nvPr>
            <p:ph idx="1"/>
          </p:nvPr>
        </p:nvSpPr>
        <p:spPr/>
        <p:txBody>
          <a:bodyPr>
            <a:normAutofit fontScale="50000"/>
          </a:bodyPr>
          <a:lstStyle/>
          <a:p>
            <a:pPr marL="0" indent="0" algn="just">
              <a:lnSpc>
                <a:spcPct val="130000"/>
              </a:lnSpc>
              <a:buNone/>
            </a:pPr>
            <a:r>
              <a:rPr lang="en-US" sz="4000" dirty="0">
                <a:effectLst>
                  <a:outerShdw blurRad="38100" dist="38100" dir="2700000" algn="tl">
                    <a:srgbClr val="000000">
                      <a:alpha val="43137"/>
                    </a:srgbClr>
                  </a:outerShdw>
                </a:effectLst>
              </a:rPr>
              <a:t>1) Introduction:</a:t>
            </a:r>
            <a:endParaRPr lang="en-US" sz="4000" dirty="0"/>
          </a:p>
          <a:p>
            <a:pPr algn="just">
              <a:lnSpc>
                <a:spcPct val="130000"/>
              </a:lnSpc>
            </a:pPr>
            <a:r>
              <a:rPr lang="en-US" sz="3400" dirty="0"/>
              <a:t>Prompted the need for comprehensive analysis and mitigation strategies</a:t>
            </a:r>
            <a:endParaRPr lang="en-US" sz="3400" dirty="0"/>
          </a:p>
          <a:p>
            <a:pPr algn="just">
              <a:lnSpc>
                <a:spcPct val="130000"/>
              </a:lnSpc>
            </a:pPr>
            <a:r>
              <a:rPr lang="en-US" sz="3400" dirty="0"/>
              <a:t>Aims to investigate the gender bias within the</a:t>
            </a:r>
            <a:r>
              <a:rPr lang="en-US" sz="3400" b="1" dirty="0"/>
              <a:t> EXIST 2024 dataset</a:t>
            </a:r>
            <a:endParaRPr lang="en-US" sz="3400" dirty="0"/>
          </a:p>
          <a:p>
            <a:pPr algn="just">
              <a:lnSpc>
                <a:spcPct val="130000"/>
              </a:lnSpc>
              <a:buNone/>
            </a:pPr>
            <a:endParaRPr lang="en-US" sz="3400" dirty="0"/>
          </a:p>
          <a:p>
            <a:pPr marL="0" indent="0" algn="just">
              <a:lnSpc>
                <a:spcPct val="130000"/>
              </a:lnSpc>
              <a:buNone/>
            </a:pPr>
            <a:r>
              <a:rPr lang="en-US" sz="4000" dirty="0">
                <a:effectLst>
                  <a:outerShdw blurRad="38100" dist="38100" dir="2700000" algn="tl">
                    <a:srgbClr val="000000">
                      <a:alpha val="43137"/>
                    </a:srgbClr>
                  </a:outerShdw>
                </a:effectLst>
              </a:rPr>
              <a:t>2) Research Design:</a:t>
            </a:r>
            <a:endParaRPr lang="en-US" sz="3400" dirty="0"/>
          </a:p>
          <a:p>
            <a:pPr algn="just">
              <a:lnSpc>
                <a:spcPct val="130000"/>
              </a:lnSpc>
              <a:buFont typeface="Arial" panose="02080604020202020204" pitchFamily="34" charset="0"/>
              <a:buChar char="•"/>
            </a:pPr>
            <a:r>
              <a:rPr lang="en-US" sz="3400" dirty="0"/>
              <a:t>Utilizing a mixed-methods approach</a:t>
            </a:r>
            <a:r>
              <a:rPr lang="en-US" sz="3400" b="1" dirty="0"/>
              <a:t> </a:t>
            </a:r>
            <a:endParaRPr lang="en-US" sz="3400" b="1" dirty="0"/>
          </a:p>
          <a:p>
            <a:pPr algn="just">
              <a:lnSpc>
                <a:spcPct val="130000"/>
              </a:lnSpc>
              <a:buFont typeface="Arial" panose="02080604020202020204" pitchFamily="34" charset="0"/>
              <a:buChar char="•"/>
            </a:pPr>
            <a:r>
              <a:rPr lang="en-US" sz="3400" dirty="0"/>
              <a:t>Research employs quantitative analysis to identify patterns </a:t>
            </a:r>
            <a:endParaRPr lang="en-US" sz="3400" dirty="0"/>
          </a:p>
          <a:p>
            <a:pPr algn="just">
              <a:lnSpc>
                <a:spcPct val="130000"/>
              </a:lnSpc>
              <a:buFont typeface="Arial" panose="02080604020202020204" pitchFamily="34" charset="0"/>
              <a:buChar char="•"/>
            </a:pPr>
            <a:r>
              <a:rPr lang="en-US" sz="3400" dirty="0"/>
              <a:t>Providing deeper insights into the nature and implications of gender bias</a:t>
            </a:r>
            <a:endParaRPr lang="en-US" sz="3400" dirty="0"/>
          </a:p>
          <a:p>
            <a:pPr algn="just">
              <a:lnSpc>
                <a:spcPct val="130000"/>
              </a:lnSpc>
              <a:buFont typeface="Arial" panose="02080604020202020204" pitchFamily="34" charset="0"/>
              <a:buChar char="•"/>
            </a:pPr>
            <a:r>
              <a:rPr lang="en-US" sz="3400" dirty="0"/>
              <a:t>Aims to offer actionable recommendations for addressing gender bias</a:t>
            </a:r>
            <a:endParaRPr lang="en-US" sz="3400" dirty="0"/>
          </a:p>
        </p:txBody>
      </p:sp>
      <p:sp>
        <p:nvSpPr>
          <p:cNvPr id="4" name="Footer Placeholder 3"/>
          <p:cNvSpPr>
            <a:spLocks noGrp="1"/>
          </p:cNvSpPr>
          <p:nvPr>
            <p:ph type="ftr" sz="quarter" idx="11"/>
          </p:nvPr>
        </p:nvSpPr>
        <p:spPr>
          <a:xfrm>
            <a:off x="1900555" y="6324600"/>
            <a:ext cx="4728845"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8229600" cy="745490"/>
          </a:xfrm>
        </p:spPr>
        <p:txBody>
          <a:bodyPr/>
          <a:lstStyle/>
          <a:p>
            <a:r>
              <a:rPr lang="en-US" sz="3600" dirty="0">
                <a:sym typeface="+mn-ea"/>
              </a:rPr>
              <a:t>Literature Review (GSNI)</a:t>
            </a:r>
            <a:endParaRPr lang="en-US" sz="3600" dirty="0">
              <a:sym typeface="+mn-ea"/>
            </a:endParaRPr>
          </a:p>
        </p:txBody>
      </p:sp>
      <p:pic>
        <p:nvPicPr>
          <p:cNvPr id="6" name="Content Placeholder 5" descr="img_211913_gender2"/>
          <p:cNvPicPr>
            <a:picLocks noChangeAspect="1"/>
          </p:cNvPicPr>
          <p:nvPr>
            <p:ph idx="1"/>
          </p:nvPr>
        </p:nvPicPr>
        <p:blipFill>
          <a:blip r:embed="rId1"/>
          <a:stretch>
            <a:fillRect/>
          </a:stretch>
        </p:blipFill>
        <p:spPr>
          <a:xfrm>
            <a:off x="1219200" y="1219200"/>
            <a:ext cx="7023100" cy="4176395"/>
          </a:xfrm>
          <a:prstGeom prst="rect">
            <a:avLst/>
          </a:prstGeom>
        </p:spPr>
      </p:pic>
      <p:sp>
        <p:nvSpPr>
          <p:cNvPr id="4" name="Footer Placeholder 3"/>
          <p:cNvSpPr>
            <a:spLocks noGrp="1"/>
          </p:cNvSpPr>
          <p:nvPr>
            <p:ph type="ftr" sz="quarter" idx="11"/>
          </p:nvPr>
        </p:nvSpPr>
        <p:spPr>
          <a:xfrm>
            <a:off x="2138045" y="6324600"/>
            <a:ext cx="4491355"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sp>
        <p:nvSpPr>
          <p:cNvPr id="3" name="Text Box 2"/>
          <p:cNvSpPr txBox="1"/>
          <p:nvPr/>
        </p:nvSpPr>
        <p:spPr>
          <a:xfrm>
            <a:off x="1212215" y="5486400"/>
            <a:ext cx="3549015" cy="275590"/>
          </a:xfrm>
          <a:prstGeom prst="rect">
            <a:avLst/>
          </a:prstGeom>
          <a:noFill/>
        </p:spPr>
        <p:txBody>
          <a:bodyPr wrap="none" rtlCol="0">
            <a:spAutoFit/>
          </a:bodyPr>
          <a:p>
            <a:r>
              <a:rPr lang="en-US" sz="1200"/>
              <a:t>1. Gender Social Norm Index ( GSNI ) - 2020</a:t>
            </a:r>
            <a:endParaRPr lang="en-US"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25805"/>
          </a:xfrm>
        </p:spPr>
        <p:txBody>
          <a:bodyPr/>
          <a:lstStyle/>
          <a:p>
            <a:r>
              <a:rPr lang="en-US" sz="3600" dirty="0">
                <a:sym typeface="+mn-ea"/>
              </a:rPr>
              <a:t>Literature Review</a:t>
            </a:r>
            <a:endParaRPr lang="en-US" sz="3600" dirty="0">
              <a:sym typeface="+mn-ea"/>
            </a:endParaRPr>
          </a:p>
        </p:txBody>
      </p:sp>
      <p:sp>
        <p:nvSpPr>
          <p:cNvPr id="4" name="Footer Placeholder 3"/>
          <p:cNvSpPr>
            <a:spLocks noGrp="1"/>
          </p:cNvSpPr>
          <p:nvPr>
            <p:ph type="ftr" sz="quarter" idx="11"/>
          </p:nvPr>
        </p:nvSpPr>
        <p:spPr>
          <a:xfrm>
            <a:off x="2238375" y="6324600"/>
            <a:ext cx="5297170"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pic>
        <p:nvPicPr>
          <p:cNvPr id="8" name="Content Placeholder 7" descr="Screenshot from 2024-03-29 13-51-45"/>
          <p:cNvPicPr>
            <a:picLocks noChangeAspect="1"/>
          </p:cNvPicPr>
          <p:nvPr>
            <p:ph idx="1"/>
          </p:nvPr>
        </p:nvPicPr>
        <p:blipFill>
          <a:blip r:embed="rId1"/>
          <a:stretch>
            <a:fillRect/>
          </a:stretch>
        </p:blipFill>
        <p:spPr>
          <a:xfrm>
            <a:off x="1759585" y="998220"/>
            <a:ext cx="5625465" cy="4526280"/>
          </a:xfrm>
          <a:prstGeom prst="rect">
            <a:avLst/>
          </a:prstGeom>
        </p:spPr>
      </p:pic>
      <p:sp>
        <p:nvSpPr>
          <p:cNvPr id="3" name="Text Box 2"/>
          <p:cNvSpPr txBox="1"/>
          <p:nvPr/>
        </p:nvSpPr>
        <p:spPr>
          <a:xfrm>
            <a:off x="1283335" y="5607685"/>
            <a:ext cx="4674235" cy="275590"/>
          </a:xfrm>
          <a:prstGeom prst="rect">
            <a:avLst/>
          </a:prstGeom>
          <a:noFill/>
        </p:spPr>
        <p:txBody>
          <a:bodyPr wrap="none" rtlCol="0">
            <a:spAutoFit/>
          </a:bodyPr>
          <a:p>
            <a:r>
              <a:rPr lang="en-US" sz="1200"/>
              <a:t>2. United Nation Development Programme ( UNDP ) - 2020</a:t>
            </a:r>
            <a:endParaRPr lang="en-US"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26440"/>
          </a:xfrm>
        </p:spPr>
        <p:txBody>
          <a:bodyPr/>
          <a:lstStyle/>
          <a:p>
            <a:r>
              <a:rPr lang="en-US" sz="3600" dirty="0">
                <a:sym typeface="+mn-ea"/>
              </a:rPr>
              <a:t>Literature Review</a:t>
            </a:r>
            <a:endParaRPr lang="en-US" sz="3600" dirty="0">
              <a:sym typeface="+mn-ea"/>
            </a:endParaRPr>
          </a:p>
        </p:txBody>
      </p:sp>
      <p:pic>
        <p:nvPicPr>
          <p:cNvPr id="6" name="Content Placeholder 5" descr="Screenshot from 2024-03-29 13-40-21"/>
          <p:cNvPicPr>
            <a:picLocks noChangeAspect="1"/>
          </p:cNvPicPr>
          <p:nvPr>
            <p:ph idx="1"/>
          </p:nvPr>
        </p:nvPicPr>
        <p:blipFill>
          <a:blip r:embed="rId1"/>
          <a:stretch>
            <a:fillRect/>
          </a:stretch>
        </p:blipFill>
        <p:spPr>
          <a:xfrm>
            <a:off x="1067435" y="990600"/>
            <a:ext cx="7007860" cy="4526280"/>
          </a:xfrm>
          <a:prstGeom prst="rect">
            <a:avLst/>
          </a:prstGeom>
        </p:spPr>
      </p:pic>
      <p:sp>
        <p:nvSpPr>
          <p:cNvPr id="4" name="Footer Placeholder 3"/>
          <p:cNvSpPr>
            <a:spLocks noGrp="1"/>
          </p:cNvSpPr>
          <p:nvPr>
            <p:ph type="ftr" sz="quarter" idx="11"/>
          </p:nvPr>
        </p:nvSpPr>
        <p:spPr>
          <a:xfrm>
            <a:off x="2045335" y="6324600"/>
            <a:ext cx="4584065"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sp>
        <p:nvSpPr>
          <p:cNvPr id="3" name="Text Box 2"/>
          <p:cNvSpPr txBox="1"/>
          <p:nvPr/>
        </p:nvSpPr>
        <p:spPr>
          <a:xfrm>
            <a:off x="1246505" y="5510530"/>
            <a:ext cx="3949065" cy="275590"/>
          </a:xfrm>
          <a:prstGeom prst="rect">
            <a:avLst/>
          </a:prstGeom>
          <a:noFill/>
        </p:spPr>
        <p:txBody>
          <a:bodyPr wrap="none" rtlCol="0">
            <a:spAutoFit/>
          </a:bodyPr>
          <a:p>
            <a:r>
              <a:rPr lang="en-US" sz="1200"/>
              <a:t>3. Media Development Foundation ( MDF )- 2020 </a:t>
            </a:r>
            <a:endParaRPr lang="en-US"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02310"/>
          </a:xfrm>
        </p:spPr>
        <p:txBody>
          <a:bodyPr/>
          <a:lstStyle/>
          <a:p>
            <a:r>
              <a:rPr lang="en-US" sz="3600" dirty="0">
                <a:sym typeface="+mn-ea"/>
              </a:rPr>
              <a:t>Literature Review</a:t>
            </a:r>
            <a:endParaRPr lang="en-US" sz="3600" dirty="0">
              <a:sym typeface="+mn-ea"/>
            </a:endParaRPr>
          </a:p>
        </p:txBody>
      </p:sp>
      <p:sp>
        <p:nvSpPr>
          <p:cNvPr id="4" name="Footer Placeholder 3"/>
          <p:cNvSpPr>
            <a:spLocks noGrp="1"/>
          </p:cNvSpPr>
          <p:nvPr>
            <p:ph type="ftr" sz="quarter" idx="11"/>
          </p:nvPr>
        </p:nvSpPr>
        <p:spPr>
          <a:xfrm>
            <a:off x="2009775" y="6324600"/>
            <a:ext cx="4619625"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pic>
        <p:nvPicPr>
          <p:cNvPr id="6" name="Content Placeholder 5"/>
          <p:cNvPicPr>
            <a:picLocks noChangeAspect="1"/>
          </p:cNvPicPr>
          <p:nvPr>
            <p:ph idx="1"/>
          </p:nvPr>
        </p:nvPicPr>
        <p:blipFill>
          <a:blip r:embed="rId1"/>
          <a:stretch>
            <a:fillRect/>
          </a:stretch>
        </p:blipFill>
        <p:spPr>
          <a:xfrm>
            <a:off x="1701800" y="1066800"/>
            <a:ext cx="5739765" cy="4526280"/>
          </a:xfrm>
          <a:prstGeom prst="rect">
            <a:avLst/>
          </a:prstGeom>
        </p:spPr>
      </p:pic>
      <p:sp>
        <p:nvSpPr>
          <p:cNvPr id="3" name="Text Box 2"/>
          <p:cNvSpPr txBox="1"/>
          <p:nvPr/>
        </p:nvSpPr>
        <p:spPr>
          <a:xfrm>
            <a:off x="1559560" y="5694045"/>
            <a:ext cx="1989455" cy="275590"/>
          </a:xfrm>
          <a:prstGeom prst="rect">
            <a:avLst/>
          </a:prstGeom>
          <a:noFill/>
        </p:spPr>
        <p:txBody>
          <a:bodyPr wrap="none" rtlCol="0">
            <a:spAutoFit/>
          </a:bodyPr>
          <a:p>
            <a:r>
              <a:rPr lang="en-US" sz="1200"/>
              <a:t>4. Sweden, GSNI - 2020</a:t>
            </a:r>
            <a:endParaRPr lang="en-US"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1600200" y="2590800"/>
            <a:ext cx="6400800" cy="726440"/>
          </a:xfrm>
        </p:spPr>
        <p:txBody>
          <a:bodyPr/>
          <a:p>
            <a:r>
              <a:rPr lang="en-US" sz="3600" dirty="0">
                <a:solidFill>
                  <a:schemeClr val="tx1"/>
                </a:solidFill>
                <a:effectLst>
                  <a:outerShdw blurRad="38100" dist="19050" dir="2700000" algn="tl" rotWithShape="0">
                    <a:schemeClr val="dk1">
                      <a:alpha val="40000"/>
                    </a:schemeClr>
                  </a:outerShdw>
                </a:effectLst>
                <a:sym typeface="+mn-ea"/>
              </a:rPr>
              <a:t>System Architecture</a:t>
            </a:r>
            <a:endParaRPr lang="en-US" sz="3600" dirty="0">
              <a:solidFill>
                <a:schemeClr val="tx1"/>
              </a:solidFill>
              <a:effectLst>
                <a:outerShdw blurRad="38100" dist="19050" dir="2700000" algn="tl" rotWithShape="0">
                  <a:schemeClr val="dk1">
                    <a:alpha val="40000"/>
                  </a:schemeClr>
                </a:outerShdw>
              </a:effectLst>
              <a:sym typeface="+mn-ea"/>
            </a:endParaRPr>
          </a:p>
        </p:txBody>
      </p:sp>
      <p:sp>
        <p:nvSpPr>
          <p:cNvPr id="4" name="Footer Placeholder 3"/>
          <p:cNvSpPr>
            <a:spLocks noGrp="1"/>
          </p:cNvSpPr>
          <p:nvPr>
            <p:ph type="ftr" sz="quarter" idx="11"/>
          </p:nvPr>
        </p:nvSpPr>
        <p:spPr>
          <a:xfrm>
            <a:off x="2590800" y="6324600"/>
            <a:ext cx="4648200"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02310"/>
          </a:xfrm>
        </p:spPr>
        <p:txBody>
          <a:bodyPr/>
          <a:lstStyle/>
          <a:p>
            <a:r>
              <a:rPr lang="en-US" sz="3600"/>
              <a:t>Use Case Diagram</a:t>
            </a:r>
            <a:endParaRPr lang="en-US" sz="3600"/>
          </a:p>
        </p:txBody>
      </p:sp>
      <p:sp>
        <p:nvSpPr>
          <p:cNvPr id="4" name="Footer Placeholder 3"/>
          <p:cNvSpPr>
            <a:spLocks noGrp="1"/>
          </p:cNvSpPr>
          <p:nvPr>
            <p:ph type="ftr" sz="quarter" idx="11"/>
          </p:nvPr>
        </p:nvSpPr>
        <p:spPr>
          <a:xfrm>
            <a:off x="1960880" y="6324600"/>
            <a:ext cx="4668520"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pic>
        <p:nvPicPr>
          <p:cNvPr id="3" name="Content Placeholder -2147482573">
            <a:hlinkClick r:id="rId1" action="ppaction://hlinkfile"/>
          </p:cNvPr>
          <p:cNvPicPr>
            <a:picLocks noChangeAspect="1"/>
          </p:cNvPicPr>
          <p:nvPr>
            <p:ph idx="1"/>
          </p:nvPr>
        </p:nvPicPr>
        <p:blipFill>
          <a:blip r:embed="rId2"/>
          <a:stretch>
            <a:fillRect/>
          </a:stretch>
        </p:blipFill>
        <p:spPr>
          <a:xfrm>
            <a:off x="457200" y="1748790"/>
            <a:ext cx="8229600" cy="371856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21995"/>
          </a:xfrm>
        </p:spPr>
        <p:txBody>
          <a:bodyPr/>
          <a:lstStyle/>
          <a:p>
            <a:r>
              <a:rPr lang="en-US" sz="3600" dirty="0"/>
              <a:t>Index</a:t>
            </a:r>
            <a:endParaRPr lang="en-US" sz="3600" dirty="0"/>
          </a:p>
        </p:txBody>
      </p:sp>
      <p:graphicFrame>
        <p:nvGraphicFramePr>
          <p:cNvPr id="8" name="Content Placeholder 7"/>
          <p:cNvGraphicFramePr/>
          <p:nvPr>
            <p:ph idx="1"/>
          </p:nvPr>
        </p:nvGraphicFramePr>
        <p:xfrm>
          <a:off x="457200" y="1024890"/>
          <a:ext cx="8229600" cy="5341620"/>
        </p:xfrm>
        <a:graphic>
          <a:graphicData uri="http://schemas.openxmlformats.org/drawingml/2006/table">
            <a:tbl>
              <a:tblPr lastRow="1">
                <a:tableStyleId>{21E4AEA4-8DFA-4A89-87EB-49C32662AFE0}</a:tableStyleId>
              </a:tblPr>
              <a:tblGrid>
                <a:gridCol w="1097280"/>
                <a:gridCol w="6332220"/>
                <a:gridCol w="800100"/>
              </a:tblGrid>
              <a:tr h="487680">
                <a:tc>
                  <a:txBody>
                    <a:bodyPr/>
                    <a:p>
                      <a:pPr algn="ctr">
                        <a:buNone/>
                      </a:pPr>
                      <a:r>
                        <a:rPr lang="en-US" sz="1400"/>
                        <a:t>Sr. No</a:t>
                      </a:r>
                      <a:endParaRPr lang="en-US" sz="1400"/>
                    </a:p>
                  </a:txBody>
                  <a:tcPr anchor="ctr" anchorCtr="0">
                    <a:noFill/>
                  </a:tcPr>
                </a:tc>
                <a:tc>
                  <a:txBody>
                    <a:bodyPr/>
                    <a:p>
                      <a:pPr algn="ctr">
                        <a:buNone/>
                      </a:pPr>
                      <a:r>
                        <a:rPr lang="en-US" sz="1400"/>
                        <a:t>Index</a:t>
                      </a:r>
                      <a:endParaRPr lang="en-US" sz="1400"/>
                    </a:p>
                  </a:txBody>
                  <a:tcPr anchor="ctr" anchorCtr="0">
                    <a:noFill/>
                  </a:tcPr>
                </a:tc>
                <a:tc>
                  <a:txBody>
                    <a:bodyPr/>
                    <a:p>
                      <a:pPr algn="ctr">
                        <a:buNone/>
                      </a:pPr>
                      <a:r>
                        <a:rPr lang="en-US" sz="1400"/>
                        <a:t>Page No.</a:t>
                      </a:r>
                      <a:endParaRPr lang="en-US" sz="1400"/>
                    </a:p>
                  </a:txBody>
                  <a:tcPr anchor="ctr" anchorCtr="0">
                    <a:noFill/>
                  </a:tcPr>
                </a:tc>
              </a:tr>
              <a:tr h="396875">
                <a:tc>
                  <a:txBody>
                    <a:bodyPr/>
                    <a:p>
                      <a:pPr algn="ctr">
                        <a:buNone/>
                      </a:pPr>
                      <a:r>
                        <a:rPr lang="en-US" sz="1400"/>
                        <a:t>1.</a:t>
                      </a:r>
                      <a:endParaRPr lang="en-US" sz="1400"/>
                    </a:p>
                  </a:txBody>
                  <a:tcPr anchor="ctr" anchorCtr="0">
                    <a:noFill/>
                  </a:tcPr>
                </a:tc>
                <a:tc>
                  <a:txBody>
                    <a:bodyPr/>
                    <a:p>
                      <a:pPr algn="ctr">
                        <a:buNone/>
                      </a:pPr>
                      <a:r>
                        <a:rPr lang="en-US" sz="1400"/>
                        <a:t>Project Profile............</a:t>
                      </a:r>
                      <a:r>
                        <a:rPr lang="en-US" sz="1400"/>
                        <a:t>..............</a:t>
                      </a:r>
                      <a:r>
                        <a:rPr lang="en-US" sz="1400"/>
                        <a:t>...........................</a:t>
                      </a:r>
                      <a:r>
                        <a:rPr lang="en-US" sz="1400"/>
                        <a:t>...................................</a:t>
                      </a:r>
                      <a:endParaRPr lang="en-US" sz="1400"/>
                    </a:p>
                  </a:txBody>
                  <a:tcPr anchor="ctr" anchorCtr="0">
                    <a:noFill/>
                  </a:tcPr>
                </a:tc>
                <a:tc>
                  <a:txBody>
                    <a:bodyPr/>
                    <a:p>
                      <a:pPr algn="l">
                        <a:buNone/>
                      </a:pPr>
                      <a:r>
                        <a:rPr lang="en-US" sz="1400"/>
                        <a:t>1</a:t>
                      </a:r>
                      <a:endParaRPr lang="en-US" sz="1400"/>
                    </a:p>
                  </a:txBody>
                  <a:tcPr anchor="ctr" anchorCtr="0">
                    <a:noFill/>
                  </a:tcPr>
                </a:tc>
              </a:tr>
              <a:tr h="396875">
                <a:tc>
                  <a:txBody>
                    <a:bodyPr/>
                    <a:p>
                      <a:pPr algn="ctr">
                        <a:buNone/>
                      </a:pPr>
                      <a:r>
                        <a:rPr lang="en-US" sz="1400"/>
                        <a:t>2.</a:t>
                      </a:r>
                      <a:endParaRPr lang="en-US" sz="1400"/>
                    </a:p>
                  </a:txBody>
                  <a:tcPr anchor="ctr" anchorCtr="0">
                    <a:noFill/>
                  </a:tcPr>
                </a:tc>
                <a:tc>
                  <a:txBody>
                    <a:bodyPr/>
                    <a:p>
                      <a:pPr algn="ctr">
                        <a:buNone/>
                      </a:pPr>
                      <a:r>
                        <a:rPr lang="en-US" sz="1400"/>
                        <a:t>Introduction</a:t>
                      </a:r>
                      <a:r>
                        <a:rPr lang="en-US" sz="1400"/>
                        <a:t>..........................................................................................</a:t>
                      </a:r>
                      <a:endParaRPr lang="en-US" sz="1400"/>
                    </a:p>
                  </a:txBody>
                  <a:tcPr anchor="ctr" anchorCtr="0">
                    <a:noFill/>
                  </a:tcPr>
                </a:tc>
                <a:tc>
                  <a:txBody>
                    <a:bodyPr/>
                    <a:p>
                      <a:pPr algn="l">
                        <a:buNone/>
                      </a:pPr>
                      <a:r>
                        <a:rPr lang="en-US" sz="1400"/>
                        <a:t>5</a:t>
                      </a:r>
                      <a:endParaRPr lang="en-US" sz="1400"/>
                    </a:p>
                  </a:txBody>
                  <a:tcPr anchor="ctr" anchorCtr="0">
                    <a:noFill/>
                  </a:tcPr>
                </a:tc>
              </a:tr>
              <a:tr h="396875">
                <a:tc>
                  <a:txBody>
                    <a:bodyPr/>
                    <a:p>
                      <a:pPr algn="ctr">
                        <a:buNone/>
                      </a:pPr>
                      <a:r>
                        <a:rPr lang="en-US" sz="1400"/>
                        <a:t>3.</a:t>
                      </a:r>
                      <a:endParaRPr lang="en-US" sz="1400"/>
                    </a:p>
                  </a:txBody>
                  <a:tcPr anchor="ctr" anchorCtr="0">
                    <a:noFill/>
                  </a:tcPr>
                </a:tc>
                <a:tc>
                  <a:txBody>
                    <a:bodyPr/>
                    <a:p>
                      <a:pPr algn="ctr">
                        <a:buNone/>
                      </a:pPr>
                      <a:r>
                        <a:rPr lang="en-US" sz="1400"/>
                        <a:t>Information Repository</a:t>
                      </a:r>
                      <a:r>
                        <a:rPr lang="en-US" sz="1400"/>
                        <a:t>.........................................................................</a:t>
                      </a:r>
                      <a:endParaRPr lang="en-US" sz="1400"/>
                    </a:p>
                  </a:txBody>
                  <a:tcPr anchor="ctr" anchorCtr="0">
                    <a:noFill/>
                  </a:tcPr>
                </a:tc>
                <a:tc>
                  <a:txBody>
                    <a:bodyPr/>
                    <a:p>
                      <a:pPr algn="l">
                        <a:buNone/>
                      </a:pPr>
                      <a:r>
                        <a:rPr lang="en-US" sz="1400"/>
                        <a:t>6</a:t>
                      </a:r>
                      <a:endParaRPr lang="en-US" sz="1400"/>
                    </a:p>
                  </a:txBody>
                  <a:tcPr anchor="ctr" anchorCtr="0">
                    <a:noFill/>
                  </a:tcPr>
                </a:tc>
              </a:tr>
              <a:tr h="396875">
                <a:tc>
                  <a:txBody>
                    <a:bodyPr/>
                    <a:p>
                      <a:pPr algn="ctr">
                        <a:buNone/>
                      </a:pPr>
                      <a:r>
                        <a:rPr lang="en-US" sz="1400"/>
                        <a:t>4.</a:t>
                      </a:r>
                      <a:endParaRPr lang="en-US" sz="1400"/>
                    </a:p>
                  </a:txBody>
                  <a:tcPr anchor="ctr" anchorCtr="0">
                    <a:noFill/>
                  </a:tcPr>
                </a:tc>
                <a:tc>
                  <a:txBody>
                    <a:bodyPr/>
                    <a:p>
                      <a:pPr algn="ctr">
                        <a:buNone/>
                      </a:pPr>
                      <a:r>
                        <a:rPr lang="en-US" sz="1400"/>
                        <a:t>Data Mining</a:t>
                      </a:r>
                      <a:r>
                        <a:rPr lang="en-US" sz="1400"/>
                        <a:t>..........................................................................................</a:t>
                      </a:r>
                      <a:endParaRPr lang="en-US" sz="1400"/>
                    </a:p>
                  </a:txBody>
                  <a:tcPr anchor="ctr" anchorCtr="0">
                    <a:noFill/>
                  </a:tcPr>
                </a:tc>
                <a:tc>
                  <a:txBody>
                    <a:bodyPr/>
                    <a:p>
                      <a:pPr algn="l">
                        <a:buNone/>
                      </a:pPr>
                      <a:r>
                        <a:rPr lang="en-US" sz="1400"/>
                        <a:t>9</a:t>
                      </a:r>
                      <a:endParaRPr lang="en-US" sz="1400"/>
                    </a:p>
                  </a:txBody>
                  <a:tcPr anchor="ctr" anchorCtr="0">
                    <a:noFill/>
                  </a:tcPr>
                </a:tc>
              </a:tr>
              <a:tr h="396875">
                <a:tc>
                  <a:txBody>
                    <a:bodyPr/>
                    <a:p>
                      <a:pPr algn="ctr">
                        <a:buNone/>
                      </a:pPr>
                      <a:r>
                        <a:rPr lang="en-US" sz="1400"/>
                        <a:t>5.</a:t>
                      </a:r>
                      <a:endParaRPr lang="en-US" sz="1400"/>
                    </a:p>
                  </a:txBody>
                  <a:tcPr anchor="ctr" anchorCtr="0">
                    <a:noFill/>
                  </a:tcPr>
                </a:tc>
                <a:tc>
                  <a:txBody>
                    <a:bodyPr/>
                    <a:p>
                      <a:pPr algn="ctr">
                        <a:buNone/>
                      </a:pPr>
                      <a:r>
                        <a:rPr lang="en-US" sz="1400"/>
                        <a:t>Research Problem</a:t>
                      </a:r>
                      <a:r>
                        <a:rPr lang="en-US" sz="1400"/>
                        <a:t>.................................................................................</a:t>
                      </a:r>
                      <a:endParaRPr lang="en-US" sz="1400"/>
                    </a:p>
                  </a:txBody>
                  <a:tcPr anchor="ctr" anchorCtr="0">
                    <a:noFill/>
                  </a:tcPr>
                </a:tc>
                <a:tc>
                  <a:txBody>
                    <a:bodyPr/>
                    <a:p>
                      <a:pPr algn="l">
                        <a:buNone/>
                      </a:pPr>
                      <a:r>
                        <a:rPr lang="en-US" sz="1400"/>
                        <a:t>11</a:t>
                      </a:r>
                      <a:endParaRPr lang="en-US" sz="1400"/>
                    </a:p>
                  </a:txBody>
                  <a:tcPr anchor="ctr" anchorCtr="0">
                    <a:noFill/>
                  </a:tcPr>
                </a:tc>
              </a:tr>
              <a:tr h="396875">
                <a:tc>
                  <a:txBody>
                    <a:bodyPr/>
                    <a:p>
                      <a:pPr algn="ctr">
                        <a:buNone/>
                      </a:pPr>
                      <a:r>
                        <a:rPr lang="en-US" sz="1400"/>
                        <a:t>6.</a:t>
                      </a:r>
                      <a:endParaRPr lang="en-US" sz="1400"/>
                    </a:p>
                  </a:txBody>
                  <a:tcPr anchor="ctr" anchorCtr="0">
                    <a:noFill/>
                  </a:tcPr>
                </a:tc>
                <a:tc>
                  <a:txBody>
                    <a:bodyPr/>
                    <a:p>
                      <a:pPr algn="ctr">
                        <a:buNone/>
                      </a:pPr>
                      <a:r>
                        <a:rPr lang="en-US" sz="1400"/>
                        <a:t>Methodology</a:t>
                      </a:r>
                      <a:r>
                        <a:rPr lang="en-US" sz="1400"/>
                        <a:t>.........................................................................................</a:t>
                      </a:r>
                      <a:endParaRPr lang="en-US" sz="1400"/>
                    </a:p>
                  </a:txBody>
                  <a:tcPr anchor="ctr" anchorCtr="0">
                    <a:noFill/>
                  </a:tcPr>
                </a:tc>
                <a:tc>
                  <a:txBody>
                    <a:bodyPr/>
                    <a:p>
                      <a:pPr algn="l">
                        <a:buNone/>
                      </a:pPr>
                      <a:r>
                        <a:rPr lang="en-US" sz="1400"/>
                        <a:t>12</a:t>
                      </a:r>
                      <a:endParaRPr lang="en-US" sz="1400"/>
                    </a:p>
                  </a:txBody>
                  <a:tcPr anchor="ctr" anchorCtr="0">
                    <a:noFill/>
                  </a:tcPr>
                </a:tc>
              </a:tr>
              <a:tr h="396875">
                <a:tc>
                  <a:txBody>
                    <a:bodyPr/>
                    <a:p>
                      <a:pPr algn="ctr">
                        <a:buNone/>
                      </a:pPr>
                      <a:r>
                        <a:rPr lang="en-US" sz="1400"/>
                        <a:t>7.</a:t>
                      </a:r>
                      <a:endParaRPr lang="en-US" sz="1400"/>
                    </a:p>
                  </a:txBody>
                  <a:tcPr anchor="ctr" anchorCtr="0">
                    <a:noFill/>
                  </a:tcPr>
                </a:tc>
                <a:tc>
                  <a:txBody>
                    <a:bodyPr/>
                    <a:p>
                      <a:pPr algn="ctr">
                        <a:buNone/>
                      </a:pPr>
                      <a:r>
                        <a:rPr lang="en-US" sz="1400"/>
                        <a:t>Literature Review</a:t>
                      </a:r>
                      <a:r>
                        <a:rPr lang="en-US" sz="1400"/>
                        <a:t>..................................................................................</a:t>
                      </a:r>
                      <a:endParaRPr lang="en-US" sz="1400"/>
                    </a:p>
                  </a:txBody>
                  <a:tcPr anchor="ctr" anchorCtr="0">
                    <a:noFill/>
                  </a:tcPr>
                </a:tc>
                <a:tc>
                  <a:txBody>
                    <a:bodyPr/>
                    <a:p>
                      <a:pPr algn="l">
                        <a:buNone/>
                      </a:pPr>
                      <a:r>
                        <a:rPr lang="en-US" sz="1400"/>
                        <a:t>13</a:t>
                      </a:r>
                      <a:endParaRPr lang="en-US" sz="1400"/>
                    </a:p>
                  </a:txBody>
                  <a:tcPr anchor="ctr" anchorCtr="0">
                    <a:noFill/>
                  </a:tcPr>
                </a:tc>
              </a:tr>
              <a:tr h="396875">
                <a:tc>
                  <a:txBody>
                    <a:bodyPr/>
                    <a:p>
                      <a:pPr algn="ctr">
                        <a:buNone/>
                      </a:pPr>
                      <a:r>
                        <a:rPr lang="en-US" sz="1400"/>
                        <a:t>8.</a:t>
                      </a:r>
                      <a:endParaRPr lang="en-US" sz="1400"/>
                    </a:p>
                  </a:txBody>
                  <a:tcPr anchor="ctr" anchorCtr="0">
                    <a:noFill/>
                  </a:tcPr>
                </a:tc>
                <a:tc>
                  <a:txBody>
                    <a:bodyPr/>
                    <a:p>
                      <a:pPr algn="ctr">
                        <a:buNone/>
                      </a:pPr>
                      <a:r>
                        <a:rPr lang="en-US" sz="1400"/>
                        <a:t>System Architecture</a:t>
                      </a:r>
                      <a:r>
                        <a:rPr lang="en-US" sz="1400"/>
                        <a:t>.............................................................................</a:t>
                      </a:r>
                      <a:endParaRPr lang="en-US" sz="1400"/>
                    </a:p>
                  </a:txBody>
                  <a:tcPr anchor="ctr" anchorCtr="0">
                    <a:noFill/>
                  </a:tcPr>
                </a:tc>
                <a:tc>
                  <a:txBody>
                    <a:bodyPr/>
                    <a:p>
                      <a:pPr algn="l">
                        <a:buNone/>
                      </a:pPr>
                      <a:r>
                        <a:rPr lang="en-US" sz="1400"/>
                        <a:t>17</a:t>
                      </a:r>
                      <a:endParaRPr lang="en-US" sz="1400"/>
                    </a:p>
                  </a:txBody>
                  <a:tcPr anchor="ctr" anchorCtr="0">
                    <a:noFill/>
                  </a:tcPr>
                </a:tc>
              </a:tr>
              <a:tr h="396875">
                <a:tc>
                  <a:txBody>
                    <a:bodyPr/>
                    <a:p>
                      <a:pPr algn="ctr">
                        <a:buNone/>
                      </a:pPr>
                      <a:r>
                        <a:rPr lang="en-US" sz="1400"/>
                        <a:t>9.</a:t>
                      </a:r>
                      <a:endParaRPr lang="en-US" sz="1400"/>
                    </a:p>
                  </a:txBody>
                  <a:tcPr anchor="ctr" anchorCtr="0">
                    <a:noFill/>
                  </a:tcPr>
                </a:tc>
                <a:tc>
                  <a:txBody>
                    <a:bodyPr/>
                    <a:p>
                      <a:pPr algn="ctr">
                        <a:buNone/>
                      </a:pPr>
                      <a:r>
                        <a:rPr lang="en-US" sz="1400"/>
                        <a:t>Data Dictionary.</a:t>
                      </a:r>
                      <a:r>
                        <a:rPr lang="en-US" sz="1400"/>
                        <a:t>....................................................................................</a:t>
                      </a:r>
                      <a:endParaRPr lang="en-US" sz="1400"/>
                    </a:p>
                  </a:txBody>
                  <a:tcPr anchor="ctr" anchorCtr="0">
                    <a:noFill/>
                  </a:tcPr>
                </a:tc>
                <a:tc>
                  <a:txBody>
                    <a:bodyPr/>
                    <a:p>
                      <a:pPr algn="l">
                        <a:buNone/>
                      </a:pPr>
                      <a:r>
                        <a:rPr lang="en-US" sz="1400"/>
                        <a:t>23</a:t>
                      </a:r>
                      <a:endParaRPr lang="en-US" sz="1400"/>
                    </a:p>
                  </a:txBody>
                  <a:tcPr anchor="ctr" anchorCtr="0">
                    <a:noFill/>
                  </a:tcPr>
                </a:tc>
              </a:tr>
              <a:tr h="396875">
                <a:tc>
                  <a:txBody>
                    <a:bodyPr/>
                    <a:p>
                      <a:pPr algn="ctr">
                        <a:buNone/>
                      </a:pPr>
                      <a:r>
                        <a:rPr lang="en-US" sz="1400"/>
                        <a:t>10.</a:t>
                      </a:r>
                      <a:endParaRPr lang="en-US" sz="1400"/>
                    </a:p>
                  </a:txBody>
                  <a:tcPr anchor="ctr" anchorCtr="0">
                    <a:noFill/>
                  </a:tcPr>
                </a:tc>
                <a:tc>
                  <a:txBody>
                    <a:bodyPr/>
                    <a:p>
                      <a:pPr algn="ctr">
                        <a:buNone/>
                      </a:pPr>
                      <a:r>
                        <a:rPr lang="en-US" sz="1400"/>
                        <a:t>Screenshots</a:t>
                      </a:r>
                      <a:r>
                        <a:rPr lang="en-US" sz="1400"/>
                        <a:t>..........................................................................................</a:t>
                      </a:r>
                      <a:endParaRPr lang="en-US" sz="1400"/>
                    </a:p>
                  </a:txBody>
                  <a:tcPr anchor="ctr" anchorCtr="0">
                    <a:noFill/>
                  </a:tcPr>
                </a:tc>
                <a:tc>
                  <a:txBody>
                    <a:bodyPr/>
                    <a:p>
                      <a:pPr algn="l">
                        <a:buNone/>
                      </a:pPr>
                      <a:r>
                        <a:rPr lang="en-US" sz="1400"/>
                        <a:t>25</a:t>
                      </a:r>
                      <a:endParaRPr lang="en-US" sz="1400"/>
                    </a:p>
                  </a:txBody>
                  <a:tcPr anchor="ctr" anchorCtr="0">
                    <a:noFill/>
                  </a:tcPr>
                </a:tc>
              </a:tr>
              <a:tr h="396875">
                <a:tc>
                  <a:txBody>
                    <a:bodyPr/>
                    <a:p>
                      <a:pPr algn="ctr">
                        <a:buNone/>
                      </a:pPr>
                      <a:r>
                        <a:rPr lang="en-US" sz="1400"/>
                        <a:t>11.</a:t>
                      </a:r>
                      <a:endParaRPr lang="en-US" sz="1400"/>
                    </a:p>
                  </a:txBody>
                  <a:tcPr anchor="ctr" anchorCtr="0">
                    <a:noFill/>
                  </a:tcPr>
                </a:tc>
                <a:tc>
                  <a:txBody>
                    <a:bodyPr/>
                    <a:p>
                      <a:pPr algn="ctr">
                        <a:buNone/>
                      </a:pPr>
                      <a:r>
                        <a:rPr lang="en-US" sz="1400"/>
                        <a:t>Future Work</a:t>
                      </a:r>
                      <a:r>
                        <a:rPr lang="en-US" sz="1400"/>
                        <a:t>..........................................................................................</a:t>
                      </a:r>
                      <a:endParaRPr lang="en-US" sz="1400"/>
                    </a:p>
                  </a:txBody>
                  <a:tcPr anchor="ctr" anchorCtr="0">
                    <a:noFill/>
                  </a:tcPr>
                </a:tc>
                <a:tc>
                  <a:txBody>
                    <a:bodyPr/>
                    <a:p>
                      <a:pPr algn="l">
                        <a:buNone/>
                      </a:pPr>
                      <a:r>
                        <a:rPr lang="en-US" sz="1400"/>
                        <a:t>37</a:t>
                      </a:r>
                      <a:endParaRPr lang="en-US" sz="1400"/>
                    </a:p>
                  </a:txBody>
                  <a:tcPr anchor="ctr" anchorCtr="0">
                    <a:noFill/>
                  </a:tcPr>
                </a:tc>
              </a:tr>
              <a:tr h="396875">
                <a:tc>
                  <a:txBody>
                    <a:bodyPr/>
                    <a:p>
                      <a:pPr algn="ctr">
                        <a:buNone/>
                      </a:pPr>
                      <a:r>
                        <a:rPr lang="en-US" sz="1400" b="0">
                          <a:solidFill>
                            <a:schemeClr val="tx1"/>
                          </a:solidFill>
                        </a:rPr>
                        <a:t>12.</a:t>
                      </a:r>
                      <a:endParaRPr lang="en-US" sz="1400" b="0">
                        <a:solidFill>
                          <a:schemeClr val="tx1"/>
                        </a:solidFill>
                      </a:endParaRPr>
                    </a:p>
                  </a:txBody>
                  <a:tcPr anchor="ctr" anchorCtr="0">
                    <a:noFill/>
                  </a:tcPr>
                </a:tc>
                <a:tc>
                  <a:txBody>
                    <a:bodyPr/>
                    <a:p>
                      <a:pPr algn="ctr">
                        <a:buNone/>
                      </a:pPr>
                      <a:r>
                        <a:rPr lang="en-US" sz="1400" b="0">
                          <a:solidFill>
                            <a:schemeClr val="tx1"/>
                          </a:solidFill>
                        </a:rPr>
                        <a:t>Bibliography</a:t>
                      </a:r>
                      <a:r>
                        <a:rPr lang="en-US" sz="1400" b="0">
                          <a:solidFill>
                            <a:schemeClr val="tx1"/>
                          </a:solidFill>
                        </a:rPr>
                        <a:t>..........................................................................................</a:t>
                      </a:r>
                      <a:endParaRPr lang="en-US" sz="1400" b="0">
                        <a:solidFill>
                          <a:schemeClr val="tx1"/>
                        </a:solidFill>
                      </a:endParaRPr>
                    </a:p>
                  </a:txBody>
                  <a:tcPr anchor="ctr" anchorCtr="0">
                    <a:noFill/>
                  </a:tcPr>
                </a:tc>
                <a:tc>
                  <a:txBody>
                    <a:bodyPr/>
                    <a:p>
                      <a:pPr algn="l">
                        <a:buNone/>
                      </a:pPr>
                      <a:r>
                        <a:rPr lang="en-US" sz="1400" b="0">
                          <a:solidFill>
                            <a:schemeClr val="tx1"/>
                          </a:solidFill>
                        </a:rPr>
                        <a:t>38</a:t>
                      </a:r>
                      <a:endParaRPr lang="en-US" sz="1400" b="0">
                        <a:solidFill>
                          <a:schemeClr val="tx1"/>
                        </a:solidFill>
                      </a:endParaRPr>
                    </a:p>
                  </a:txBody>
                  <a:tcPr anchor="ctr" anchorCtr="0">
                    <a:noFill/>
                  </a:tcPr>
                </a:tc>
              </a:tr>
            </a:tbl>
          </a:graphicData>
        </a:graphic>
      </p:graphicFrame>
      <p:sp>
        <p:nvSpPr>
          <p:cNvPr id="4" name="Footer Placeholder 3"/>
          <p:cNvSpPr>
            <a:spLocks noGrp="1"/>
          </p:cNvSpPr>
          <p:nvPr>
            <p:ph type="ftr" sz="quarter" idx="11"/>
          </p:nvPr>
        </p:nvSpPr>
        <p:spPr>
          <a:xfrm>
            <a:off x="2590800" y="6400800"/>
            <a:ext cx="4503420"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62000"/>
          </a:xfrm>
        </p:spPr>
        <p:txBody>
          <a:bodyPr>
            <a:normAutofit/>
          </a:bodyPr>
          <a:lstStyle/>
          <a:p>
            <a:r>
              <a:rPr lang="en-US" sz="3600"/>
              <a:t>Process diagram</a:t>
            </a:r>
            <a:endParaRPr lang="en-US" sz="3600"/>
          </a:p>
        </p:txBody>
      </p:sp>
      <p:sp>
        <p:nvSpPr>
          <p:cNvPr id="4" name="Footer Placeholder 3"/>
          <p:cNvSpPr>
            <a:spLocks noGrp="1"/>
          </p:cNvSpPr>
          <p:nvPr>
            <p:ph type="ftr" sz="quarter" idx="11"/>
          </p:nvPr>
        </p:nvSpPr>
        <p:spPr>
          <a:xfrm>
            <a:off x="1884680" y="6324600"/>
            <a:ext cx="4744720"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sp>
        <p:nvSpPr>
          <p:cNvPr id="8" name="Text Box 7"/>
          <p:cNvSpPr txBox="1"/>
          <p:nvPr/>
        </p:nvSpPr>
        <p:spPr>
          <a:xfrm>
            <a:off x="6991350" y="946150"/>
            <a:ext cx="309880" cy="368300"/>
          </a:xfrm>
          <a:prstGeom prst="rect">
            <a:avLst/>
          </a:prstGeom>
          <a:noFill/>
        </p:spPr>
        <p:txBody>
          <a:bodyPr wrap="none" rtlCol="0">
            <a:spAutoFit/>
          </a:bodyPr>
          <a:p>
            <a:endParaRPr lang="en-US"/>
          </a:p>
        </p:txBody>
      </p:sp>
      <p:pic>
        <p:nvPicPr>
          <p:cNvPr id="6" name="Content Placeholder 5" descr="Process Diagram">
            <a:hlinkClick r:id="rId1" action="ppaction://hlinkfile"/>
          </p:cNvPr>
          <p:cNvPicPr>
            <a:picLocks noChangeAspect="1"/>
          </p:cNvPicPr>
          <p:nvPr>
            <p:ph idx="1"/>
          </p:nvPr>
        </p:nvPicPr>
        <p:blipFill>
          <a:blip r:embed="rId2"/>
          <a:stretch>
            <a:fillRect/>
          </a:stretch>
        </p:blipFill>
        <p:spPr>
          <a:xfrm>
            <a:off x="457200" y="2578100"/>
            <a:ext cx="8229600" cy="2569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09295"/>
          </a:xfrm>
        </p:spPr>
        <p:txBody>
          <a:bodyPr>
            <a:normAutofit/>
          </a:bodyPr>
          <a:lstStyle/>
          <a:p>
            <a:r>
              <a:rPr lang="en-US" sz="3600"/>
              <a:t>Activity Diagram of Training</a:t>
            </a:r>
            <a:endParaRPr lang="en-US" sz="3600"/>
          </a:p>
        </p:txBody>
      </p:sp>
      <p:sp>
        <p:nvSpPr>
          <p:cNvPr id="4" name="Footer Placeholder 3"/>
          <p:cNvSpPr>
            <a:spLocks noGrp="1"/>
          </p:cNvSpPr>
          <p:nvPr>
            <p:ph type="ftr" sz="quarter" idx="11"/>
          </p:nvPr>
        </p:nvSpPr>
        <p:spPr>
          <a:xfrm>
            <a:off x="1892300" y="6324600"/>
            <a:ext cx="4737100"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pic>
        <p:nvPicPr>
          <p:cNvPr id="3" name="Content Placeholder -2147482576" descr="Screenshot from 2024-06-27 10-13-53">
            <a:hlinkClick r:id="rId1" action="ppaction://hlinkfile"/>
          </p:cNvPr>
          <p:cNvPicPr>
            <a:picLocks noChangeAspect="1"/>
          </p:cNvPicPr>
          <p:nvPr>
            <p:ph idx="1"/>
          </p:nvPr>
        </p:nvPicPr>
        <p:blipFill>
          <a:blip r:embed="rId2"/>
          <a:stretch>
            <a:fillRect/>
          </a:stretch>
        </p:blipFill>
        <p:spPr>
          <a:xfrm>
            <a:off x="3503930" y="1600200"/>
            <a:ext cx="2135505" cy="45262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671195"/>
          </a:xfrm>
        </p:spPr>
        <p:txBody>
          <a:bodyPr/>
          <a:lstStyle/>
          <a:p>
            <a:r>
              <a:rPr lang="en-US" sz="3600"/>
              <a:t>Activity Diagram of Query</a:t>
            </a:r>
            <a:endParaRPr lang="en-US" sz="3600"/>
          </a:p>
        </p:txBody>
      </p:sp>
      <p:sp>
        <p:nvSpPr>
          <p:cNvPr id="4" name="Footer Placeholder 3"/>
          <p:cNvSpPr>
            <a:spLocks noGrp="1"/>
          </p:cNvSpPr>
          <p:nvPr>
            <p:ph type="ftr" sz="quarter" idx="11"/>
          </p:nvPr>
        </p:nvSpPr>
        <p:spPr>
          <a:xfrm>
            <a:off x="2133600" y="6367780"/>
            <a:ext cx="4528185"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pic>
        <p:nvPicPr>
          <p:cNvPr id="7" name="Content Placeholder 6" descr="query">
            <a:hlinkClick r:id="rId1" action="ppaction://hlinkfile"/>
          </p:cNvPr>
          <p:cNvPicPr>
            <a:picLocks noChangeAspect="1"/>
          </p:cNvPicPr>
          <p:nvPr>
            <p:ph idx="1"/>
          </p:nvPr>
        </p:nvPicPr>
        <p:blipFill>
          <a:blip r:embed="rId2"/>
          <a:stretch>
            <a:fillRect/>
          </a:stretch>
        </p:blipFill>
        <p:spPr>
          <a:xfrm>
            <a:off x="3037205" y="1600200"/>
            <a:ext cx="3068955" cy="4526280"/>
          </a:xfrm>
          <a:prstGeom prst="rect">
            <a:avLst/>
          </a:prstGeom>
        </p:spPr>
      </p:pic>
      <p:sp>
        <p:nvSpPr>
          <p:cNvPr id="8" name="Text Box 7"/>
          <p:cNvSpPr txBox="1"/>
          <p:nvPr/>
        </p:nvSpPr>
        <p:spPr>
          <a:xfrm>
            <a:off x="6991350" y="946150"/>
            <a:ext cx="309880" cy="368300"/>
          </a:xfrm>
          <a:prstGeom prst="rect">
            <a:avLst/>
          </a:prstGeom>
          <a:noFill/>
        </p:spPr>
        <p:txBody>
          <a:bodyPr wrap="none" rtlCol="0">
            <a:spAutoFit/>
          </a:bodyPr>
          <a:p>
            <a:endParaRPr lang="en-US"/>
          </a:p>
        </p:txBody>
      </p:sp>
      <p:pic>
        <p:nvPicPr>
          <p:cNvPr id="3" name="Picture -2147482575" descr="Screenshot from 2024-06-27 10-14-13">
            <a:hlinkClick r:id="rId1" action="ppaction://hlinkfile"/>
          </p:cNvPr>
          <p:cNvPicPr>
            <a:picLocks noChangeAspect="1"/>
          </p:cNvPicPr>
          <p:nvPr/>
        </p:nvPicPr>
        <p:blipFill>
          <a:blip r:embed="rId3"/>
          <a:stretch>
            <a:fillRect/>
          </a:stretch>
        </p:blipFill>
        <p:spPr>
          <a:xfrm>
            <a:off x="2633980" y="1029335"/>
            <a:ext cx="3876675" cy="54146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70255"/>
          </a:xfrm>
        </p:spPr>
        <p:txBody>
          <a:bodyPr/>
          <a:lstStyle/>
          <a:p>
            <a:r>
              <a:rPr lang="en-US" sz="3600"/>
              <a:t>Class Diagram</a:t>
            </a:r>
            <a:endParaRPr lang="en-US" sz="3600"/>
          </a:p>
        </p:txBody>
      </p:sp>
      <p:sp>
        <p:nvSpPr>
          <p:cNvPr id="4" name="Footer Placeholder 3"/>
          <p:cNvSpPr>
            <a:spLocks noGrp="1"/>
          </p:cNvSpPr>
          <p:nvPr>
            <p:ph type="ftr" sz="quarter" idx="11"/>
          </p:nvPr>
        </p:nvSpPr>
        <p:spPr>
          <a:xfrm>
            <a:off x="2021840" y="6324600"/>
            <a:ext cx="4607560"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pic>
        <p:nvPicPr>
          <p:cNvPr id="8" name="Content Placeholder 7" descr="Screenshot from 2024-06-26 18-16-53">
            <a:hlinkClick r:id="rId1" action="ppaction://hlinkfile"/>
          </p:cNvPr>
          <p:cNvPicPr>
            <a:picLocks noChangeAspect="1"/>
          </p:cNvPicPr>
          <p:nvPr>
            <p:ph idx="1"/>
          </p:nvPr>
        </p:nvPicPr>
        <p:blipFill>
          <a:blip r:embed="rId2"/>
          <a:stretch>
            <a:fillRect/>
          </a:stretch>
        </p:blipFill>
        <p:spPr>
          <a:xfrm>
            <a:off x="1981200" y="1828800"/>
            <a:ext cx="5301615" cy="362013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1600200" y="2590800"/>
            <a:ext cx="6400800" cy="795020"/>
          </a:xfrm>
        </p:spPr>
        <p:txBody>
          <a:bodyPr/>
          <a:p>
            <a:r>
              <a:rPr lang="en-US" sz="3600">
                <a:solidFill>
                  <a:schemeClr val="tx1"/>
                </a:solidFill>
                <a:effectLst>
                  <a:outerShdw blurRad="38100" dist="19050" dir="2700000" algn="tl" rotWithShape="0">
                    <a:schemeClr val="dk1">
                      <a:alpha val="40000"/>
                    </a:schemeClr>
                  </a:outerShdw>
                </a:effectLst>
              </a:rPr>
              <a:t>DATA DICTIONARY</a:t>
            </a:r>
            <a:endParaRPr lang="en-US" sz="3600">
              <a:solidFill>
                <a:schemeClr val="tx1"/>
              </a:solidFill>
              <a:effectLst>
                <a:outerShdw blurRad="38100" dist="19050" dir="2700000" algn="tl" rotWithShape="0">
                  <a:schemeClr val="dk1">
                    <a:alpha val="40000"/>
                  </a:schemeClr>
                </a:outerShdw>
              </a:effectLst>
            </a:endParaRPr>
          </a:p>
        </p:txBody>
      </p:sp>
      <p:sp>
        <p:nvSpPr>
          <p:cNvPr id="4" name="Footer Placeholder 3"/>
          <p:cNvSpPr>
            <a:spLocks noGrp="1"/>
          </p:cNvSpPr>
          <p:nvPr>
            <p:ph type="ftr" sz="quarter" idx="11"/>
          </p:nvPr>
        </p:nvSpPr>
        <p:spPr>
          <a:xfrm>
            <a:off x="1824355" y="6324600"/>
            <a:ext cx="4805045"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18185"/>
          </a:xfrm>
        </p:spPr>
        <p:txBody>
          <a:bodyPr/>
          <a:lstStyle/>
          <a:p>
            <a:r>
              <a:rPr lang="en-US" sz="3600"/>
              <a:t>User Table</a:t>
            </a:r>
            <a:endParaRPr lang="en-US" sz="3600"/>
          </a:p>
        </p:txBody>
      </p:sp>
      <p:sp>
        <p:nvSpPr>
          <p:cNvPr id="4" name="Footer Placeholder 3"/>
          <p:cNvSpPr>
            <a:spLocks noGrp="1"/>
          </p:cNvSpPr>
          <p:nvPr>
            <p:ph type="ftr" sz="quarter" idx="11"/>
          </p:nvPr>
        </p:nvSpPr>
        <p:spPr>
          <a:xfrm>
            <a:off x="2590800" y="6324600"/>
            <a:ext cx="4884420"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graphicFrame>
        <p:nvGraphicFramePr>
          <p:cNvPr id="6" name="Content Placeholder 5"/>
          <p:cNvGraphicFramePr/>
          <p:nvPr>
            <p:ph idx="1"/>
          </p:nvPr>
        </p:nvGraphicFramePr>
        <p:xfrm>
          <a:off x="457200" y="1066800"/>
          <a:ext cx="8229600" cy="4876165"/>
        </p:xfrm>
        <a:graphic>
          <a:graphicData uri="http://schemas.openxmlformats.org/drawingml/2006/table">
            <a:tbl>
              <a:tblPr firstRow="1" bandRow="1">
                <a:tableStyleId>{5940675A-B579-460E-94D1-54222C63F5DA}</a:tableStyleId>
              </a:tblPr>
              <a:tblGrid>
                <a:gridCol w="1370330"/>
                <a:gridCol w="1370965"/>
                <a:gridCol w="1372870"/>
                <a:gridCol w="1372235"/>
                <a:gridCol w="1370330"/>
                <a:gridCol w="1372870"/>
              </a:tblGrid>
              <a:tr h="508000">
                <a:tc>
                  <a:txBody>
                    <a:bodyPr/>
                    <a:p>
                      <a:pPr indent="0">
                        <a:buNone/>
                      </a:pPr>
                      <a:r>
                        <a:rPr lang="en-US" sz="1800" b="0">
                          <a:solidFill>
                            <a:srgbClr val="000000"/>
                          </a:solidFill>
                          <a:latin typeface="Cambria" charset="0"/>
                          <a:cs typeface="SimSun" charset="0"/>
                        </a:rPr>
                        <a:t>Seral no</a:t>
                      </a:r>
                      <a:endParaRPr lang="en-US" sz="1800" b="0">
                        <a:solidFill>
                          <a:srgbClr val="000000"/>
                        </a:solidFill>
                        <a:latin typeface="Cambria" charset="0"/>
                        <a:ea typeface="SimSun" charset="0"/>
                        <a:cs typeface="SimSun"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Cambria" charset="0"/>
                          <a:cs typeface="SimSun" charset="0"/>
                        </a:rPr>
                        <a:t>Field name</a:t>
                      </a:r>
                      <a:endParaRPr lang="en-US" sz="1800" b="0">
                        <a:solidFill>
                          <a:srgbClr val="000000"/>
                        </a:solidFill>
                        <a:latin typeface="Cambria" charset="0"/>
                        <a:ea typeface="SimSun" charset="0"/>
                        <a:cs typeface="SimSun"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Cambria" charset="0"/>
                          <a:cs typeface="SimSun" charset="0"/>
                        </a:rPr>
                        <a:t>Type</a:t>
                      </a:r>
                      <a:endParaRPr lang="en-US" sz="1800" b="0">
                        <a:solidFill>
                          <a:srgbClr val="000000"/>
                        </a:solidFill>
                        <a:latin typeface="Cambria" charset="0"/>
                        <a:ea typeface="SimSun" charset="0"/>
                        <a:cs typeface="SimSun"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Cambria" charset="0"/>
                          <a:cs typeface="SimSun" charset="0"/>
                        </a:rPr>
                        <a:t>Size</a:t>
                      </a:r>
                      <a:endParaRPr lang="en-US" sz="1800" b="0">
                        <a:solidFill>
                          <a:srgbClr val="000000"/>
                        </a:solidFill>
                        <a:latin typeface="Cambria" charset="0"/>
                        <a:ea typeface="SimSun" charset="0"/>
                        <a:cs typeface="SimSun"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Cambria" charset="0"/>
                          <a:cs typeface="SimSun" charset="0"/>
                        </a:rPr>
                        <a:t>Link to</a:t>
                      </a:r>
                      <a:endParaRPr lang="en-US" sz="1800" b="0">
                        <a:solidFill>
                          <a:srgbClr val="000000"/>
                        </a:solidFill>
                        <a:latin typeface="Cambria" charset="0"/>
                        <a:ea typeface="SimSun" charset="0"/>
                        <a:cs typeface="SimSun"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Cambria" charset="0"/>
                          <a:cs typeface="SimSun" charset="0"/>
                        </a:rPr>
                        <a:t>Sample data</a:t>
                      </a:r>
                      <a:endParaRPr lang="en-US" sz="1800" b="0">
                        <a:solidFill>
                          <a:srgbClr val="000000"/>
                        </a:solidFill>
                        <a:latin typeface="Cambria" charset="0"/>
                        <a:ea typeface="SimSun" charset="0"/>
                        <a:cs typeface="SimSun"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0855">
                <a:tc>
                  <a:txBody>
                    <a:bodyPr/>
                    <a:p>
                      <a:pPr indent="0">
                        <a:buNone/>
                      </a:pPr>
                      <a:r>
                        <a:rPr lang="en-US" sz="1400" b="0">
                          <a:solidFill>
                            <a:srgbClr val="000000"/>
                          </a:solidFill>
                          <a:latin typeface="+mj-lt"/>
                          <a:cs typeface="+mj-lt"/>
                        </a:rPr>
                        <a:t>1</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cs typeface="+mj-lt"/>
                        </a:rPr>
                        <a:t>user_id</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ea typeface="DejaVu Sans" panose="020B0603030804020204" charset="0"/>
                          <a:cs typeface="+mj-lt"/>
                        </a:rPr>
                        <a:t>INT</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ea typeface="DejaVu Sans" panose="020B0603030804020204" charset="0"/>
                          <a:cs typeface="+mj-lt"/>
                        </a:rPr>
                        <a:t>24</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sz="1400" b="0">
                        <a:solidFill>
                          <a:srgbClr val="000000"/>
                        </a:solidFill>
                        <a:uFill>
                          <a:solidFill>
                            <a:srgbClr val="000000"/>
                          </a:solidFill>
                        </a:uFill>
                        <a:latin typeface="+mj-lt"/>
                        <a:ea typeface="SimSun" charset="0"/>
                        <a:cs typeface="+mj-l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mj-lt"/>
                          <a:cs typeface="+mj-lt"/>
                        </a:rPr>
                        <a:t>65eabc234f7798607df05963</a:t>
                      </a:r>
                      <a:endParaRPr lang="en-US" sz="1400" b="0">
                        <a:latin typeface="+mj-lt"/>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4030">
                <a:tc>
                  <a:txBody>
                    <a:bodyPr/>
                    <a:p>
                      <a:pPr indent="0">
                        <a:buNone/>
                      </a:pPr>
                      <a:r>
                        <a:rPr lang="en-US" sz="1400" b="0">
                          <a:solidFill>
                            <a:srgbClr val="000000"/>
                          </a:solidFill>
                          <a:latin typeface="+mj-lt"/>
                          <a:cs typeface="+mj-lt"/>
                        </a:rPr>
                        <a:t>2</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cs typeface="+mj-lt"/>
                        </a:rPr>
                        <a:t>user_name</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ea typeface="DejaVu Sans" panose="020B0603030804020204" charset="0"/>
                          <a:cs typeface="+mj-lt"/>
                        </a:rPr>
                        <a:t>STRING</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cs typeface="+mj-lt"/>
                        </a:rPr>
                        <a:t>10</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sz="1400" b="1" u="sng">
                        <a:solidFill>
                          <a:srgbClr val="000000"/>
                        </a:solidFill>
                        <a:uFill>
                          <a:solidFill>
                            <a:srgbClr val="000000"/>
                          </a:solidFill>
                        </a:uFill>
                        <a:latin typeface="+mj-lt"/>
                        <a:ea typeface="SimSun" charset="0"/>
                        <a:cs typeface="+mj-l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ea typeface="DejaVu Sans" panose="020B0603030804020204" charset="0"/>
                          <a:cs typeface="+mj-lt"/>
                        </a:rPr>
                        <a:t>John Wick</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2600">
                <a:tc>
                  <a:txBody>
                    <a:bodyPr/>
                    <a:p>
                      <a:pPr indent="0">
                        <a:buNone/>
                      </a:pPr>
                      <a:r>
                        <a:rPr lang="en-US" sz="1400" b="0">
                          <a:solidFill>
                            <a:srgbClr val="000000"/>
                          </a:solidFill>
                          <a:latin typeface="+mj-lt"/>
                          <a:cs typeface="+mj-lt"/>
                        </a:rPr>
                        <a:t>3</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ea typeface="DejaVu Sans" panose="020B0603030804020204" charset="0"/>
                          <a:cs typeface="+mj-lt"/>
                        </a:rPr>
                        <a:t>full_name</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ea typeface="DejaVu Sans" panose="020B0603030804020204" charset="0"/>
                          <a:cs typeface="+mj-lt"/>
                        </a:rPr>
                        <a:t>STRING</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ea typeface="DejaVu Sans" panose="020B0603030804020204" charset="0"/>
                          <a:cs typeface="+mj-lt"/>
                        </a:rPr>
                        <a:t>40</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1" u="sng">
                          <a:solidFill>
                            <a:srgbClr val="000000"/>
                          </a:solidFill>
                          <a:uFill>
                            <a:solidFill>
                              <a:srgbClr val="000000"/>
                            </a:solidFill>
                          </a:uFill>
                          <a:latin typeface="+mj-lt"/>
                          <a:cs typeface="+mj-lt"/>
                        </a:rPr>
                        <a:t> </a:t>
                      </a:r>
                      <a:endParaRPr lang="en-US" sz="1400" b="1" u="sng">
                        <a:solidFill>
                          <a:srgbClr val="000000"/>
                        </a:solidFill>
                        <a:uFill>
                          <a:solidFill>
                            <a:srgbClr val="000000"/>
                          </a:solidFill>
                        </a:uFill>
                        <a:latin typeface="+mj-lt"/>
                        <a:ea typeface="SimSun" charset="0"/>
                        <a:cs typeface="+mj-l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ea typeface="DejaVu Sans" panose="020B0603030804020204" charset="0"/>
                          <a:cs typeface="+mj-lt"/>
                        </a:rPr>
                        <a:t>John Albert Warden Wick</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08000">
                <a:tc>
                  <a:txBody>
                    <a:bodyPr/>
                    <a:p>
                      <a:pPr indent="0">
                        <a:buNone/>
                      </a:pPr>
                      <a:r>
                        <a:rPr lang="en-US" sz="1400" b="0">
                          <a:solidFill>
                            <a:srgbClr val="000000"/>
                          </a:solidFill>
                          <a:latin typeface="+mj-lt"/>
                          <a:cs typeface="+mj-lt"/>
                        </a:rPr>
                        <a:t>4</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ea typeface="DejaVu Sans" panose="020B0603030804020204" charset="0"/>
                          <a:cs typeface="+mj-lt"/>
                        </a:rPr>
                        <a:t>password</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mj-lt"/>
                          <a:ea typeface="SimSun" charset="0"/>
                          <a:cs typeface="+mj-lt"/>
                        </a:rPr>
                        <a:t>STRING</a:t>
                      </a:r>
                      <a:endParaRPr lang="en-US" sz="1400" b="0">
                        <a:latin typeface="+mj-lt"/>
                        <a:ea typeface="SimSun"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mj-lt"/>
                          <a:ea typeface="SimSun" charset="0"/>
                          <a:cs typeface="+mj-lt"/>
                        </a:rPr>
                        <a:t>64</a:t>
                      </a:r>
                      <a:endParaRPr lang="en-US" sz="1400" b="0">
                        <a:latin typeface="+mj-lt"/>
                        <a:ea typeface="SimSun"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1" u="sng">
                          <a:solidFill>
                            <a:srgbClr val="000000"/>
                          </a:solidFill>
                          <a:uFill>
                            <a:solidFill>
                              <a:srgbClr val="000000"/>
                            </a:solidFill>
                          </a:uFill>
                          <a:latin typeface="+mj-lt"/>
                          <a:cs typeface="+mj-lt"/>
                        </a:rPr>
                        <a:t> </a:t>
                      </a:r>
                      <a:endParaRPr lang="en-US" sz="1400" b="1" u="sng">
                        <a:solidFill>
                          <a:srgbClr val="000000"/>
                        </a:solidFill>
                        <a:uFill>
                          <a:solidFill>
                            <a:srgbClr val="000000"/>
                          </a:solidFill>
                        </a:uFill>
                        <a:latin typeface="+mj-lt"/>
                        <a:ea typeface="SimSun" charset="0"/>
                        <a:cs typeface="+mj-l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a:latin typeface="+mj-lt"/>
                          <a:cs typeface="+mj-lt"/>
                          <a:sym typeface="+mn-ea"/>
                        </a:rPr>
                        <a:t>952316575f25sdfe2a9cbsd035fe3adsc72ddsdd</a:t>
                      </a:r>
                      <a:endParaRPr lang="en-US" sz="1400" b="0">
                        <a:latin typeface="+mj-lt"/>
                        <a:ea typeface="SimSun"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08000">
                <a:tc>
                  <a:txBody>
                    <a:bodyPr/>
                    <a:p>
                      <a:pPr indent="0">
                        <a:buNone/>
                      </a:pPr>
                      <a:r>
                        <a:rPr lang="en-US" sz="1400" b="0">
                          <a:solidFill>
                            <a:srgbClr val="000000"/>
                          </a:solidFill>
                          <a:latin typeface="+mj-lt"/>
                          <a:cs typeface="+mj-lt"/>
                        </a:rPr>
                        <a:t>5</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ea typeface="DejaVu Sans" panose="020B0603030804020204" charset="0"/>
                          <a:cs typeface="+mj-lt"/>
                        </a:rPr>
                        <a:t>email</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cs typeface="+mj-lt"/>
                        </a:rPr>
                        <a:t>STRING</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cs typeface="+mj-lt"/>
                        </a:rPr>
                        <a:t>150</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1" u="sng">
                          <a:solidFill>
                            <a:srgbClr val="000000"/>
                          </a:solidFill>
                          <a:uFill>
                            <a:solidFill>
                              <a:srgbClr val="000000"/>
                            </a:solidFill>
                          </a:uFill>
                          <a:latin typeface="+mj-lt"/>
                          <a:cs typeface="+mj-lt"/>
                        </a:rPr>
                        <a:t> </a:t>
                      </a:r>
                      <a:endParaRPr lang="en-US" sz="1400" b="1" u="sng">
                        <a:solidFill>
                          <a:srgbClr val="000000"/>
                        </a:solidFill>
                        <a:uFill>
                          <a:solidFill>
                            <a:srgbClr val="000000"/>
                          </a:solidFill>
                        </a:uFill>
                        <a:latin typeface="+mj-lt"/>
                        <a:ea typeface="SimSun" charset="0"/>
                        <a:cs typeface="+mj-l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ea typeface="DejaVu Sans" panose="020B0603030804020204" charset="0"/>
                          <a:cs typeface="+mj-lt"/>
                        </a:rPr>
                        <a:t>90901@gujuniversity.ac.in</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08000">
                <a:tc>
                  <a:txBody>
                    <a:bodyPr/>
                    <a:p>
                      <a:pPr indent="0">
                        <a:buNone/>
                      </a:pPr>
                      <a:r>
                        <a:rPr lang="en-US" sz="1400" b="0">
                          <a:solidFill>
                            <a:srgbClr val="000000"/>
                          </a:solidFill>
                          <a:latin typeface="+mj-lt"/>
                          <a:cs typeface="+mj-lt"/>
                        </a:rPr>
                        <a:t>6</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ea typeface="DejaVu Sans" panose="020B0603030804020204" charset="0"/>
                          <a:cs typeface="+mj-lt"/>
                        </a:rPr>
                        <a:t>last_logged_in</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ea typeface="DejaVu Sans" panose="020B0603030804020204" charset="0"/>
                          <a:cs typeface="+mj-lt"/>
                        </a:rPr>
                        <a:t>DATE</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1" u="sng">
                          <a:solidFill>
                            <a:srgbClr val="000000"/>
                          </a:solidFill>
                          <a:uFill>
                            <a:solidFill>
                              <a:srgbClr val="000000"/>
                            </a:solidFill>
                          </a:uFill>
                          <a:latin typeface="+mj-lt"/>
                          <a:cs typeface="+mj-lt"/>
                        </a:rPr>
                        <a:t> </a:t>
                      </a:r>
                      <a:endParaRPr lang="en-US" sz="1400" b="1" u="sng">
                        <a:solidFill>
                          <a:srgbClr val="000000"/>
                        </a:solidFill>
                        <a:uFill>
                          <a:solidFill>
                            <a:srgbClr val="000000"/>
                          </a:solidFill>
                        </a:uFill>
                        <a:latin typeface="+mj-lt"/>
                        <a:ea typeface="SimSun" charset="0"/>
                        <a:cs typeface="+mj-l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ea typeface="DejaVu Sans" panose="020B0603030804020204" charset="0"/>
                          <a:cs typeface="+mj-lt"/>
                        </a:rPr>
                        <a:t>2024-03-30</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08000">
                <a:tc>
                  <a:txBody>
                    <a:bodyPr/>
                    <a:p>
                      <a:pPr indent="0">
                        <a:buNone/>
                      </a:pPr>
                      <a:r>
                        <a:rPr lang="en-US" sz="1400" b="0">
                          <a:solidFill>
                            <a:srgbClr val="000000"/>
                          </a:solidFill>
                          <a:latin typeface="+mj-lt"/>
                          <a:ea typeface="DejaVu Sans" panose="020B0603030804020204" charset="0"/>
                          <a:cs typeface="+mj-lt"/>
                        </a:rPr>
                        <a:t>7</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ea typeface="DejaVu Sans" panose="020B0603030804020204" charset="0"/>
                          <a:cs typeface="+mj-lt"/>
                        </a:rPr>
                        <a:t>logged_in</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ea typeface="DejaVu Sans" panose="020B0603030804020204" charset="0"/>
                          <a:cs typeface="+mj-lt"/>
                        </a:rPr>
                        <a:t>DATE</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1" u="sng">
                          <a:solidFill>
                            <a:srgbClr val="000000"/>
                          </a:solidFill>
                          <a:uFill>
                            <a:solidFill>
                              <a:srgbClr val="000000"/>
                            </a:solidFill>
                          </a:uFill>
                          <a:latin typeface="+mj-lt"/>
                          <a:cs typeface="+mj-lt"/>
                        </a:rPr>
                        <a:t> </a:t>
                      </a:r>
                      <a:endParaRPr lang="en-US" sz="1400" b="1" u="sng">
                        <a:solidFill>
                          <a:srgbClr val="000000"/>
                        </a:solidFill>
                        <a:uFill>
                          <a:solidFill>
                            <a:srgbClr val="000000"/>
                          </a:solidFill>
                        </a:uFill>
                        <a:latin typeface="+mj-lt"/>
                        <a:ea typeface="SimSun" charset="0"/>
                        <a:cs typeface="+mj-l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ea typeface="DejaVu Sans" panose="020B0603030804020204" charset="0"/>
                          <a:cs typeface="+mj-lt"/>
                        </a:rPr>
                        <a:t>2024-4-12</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2600">
                <a:tc>
                  <a:txBody>
                    <a:bodyPr/>
                    <a:p>
                      <a:pPr indent="0">
                        <a:buNone/>
                      </a:pPr>
                      <a:r>
                        <a:rPr lang="en-US" sz="1400" b="0">
                          <a:solidFill>
                            <a:srgbClr val="000000"/>
                          </a:solidFill>
                          <a:latin typeface="+mj-lt"/>
                          <a:ea typeface="DejaVu Sans" panose="020B0603030804020204" charset="0"/>
                          <a:cs typeface="+mj-lt"/>
                        </a:rPr>
                        <a:t>8</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ea typeface="DejaVu Sans" panose="020B0603030804020204" charset="0"/>
                          <a:cs typeface="+mj-lt"/>
                        </a:rPr>
                        <a:t>role_type</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ea typeface="DejaVu Sans" panose="020B0603030804020204" charset="0"/>
                          <a:cs typeface="+mj-lt"/>
                        </a:rPr>
                        <a:t>ENUM</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ea typeface="DejaVu Sans" panose="020B0603030804020204" charset="0"/>
                          <a:cs typeface="+mj-lt"/>
                        </a:rPr>
                        <a:t>0, 1</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sz="1400" b="0">
                        <a:solidFill>
                          <a:srgbClr val="000000"/>
                        </a:solidFill>
                        <a:latin typeface="+mj-lt"/>
                        <a:ea typeface="SimSun" charset="0"/>
                        <a:cs typeface="+mj-l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mj-lt"/>
                          <a:ea typeface="DejaVu Sans" panose="020B0603030804020204" charset="0"/>
                          <a:cs typeface="+mj-lt"/>
                        </a:rPr>
                        <a:t>0</a:t>
                      </a:r>
                      <a:endParaRPr lang="en-US" sz="1400" b="0">
                        <a:solidFill>
                          <a:srgbClr val="000000"/>
                        </a:solidFill>
                        <a:latin typeface="+mj-lt"/>
                        <a:ea typeface="DejaVu Sans" panose="020B0603030804020204" charset="0"/>
                        <a:cs typeface="+mj-lt"/>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1600200" y="2590800"/>
            <a:ext cx="6400800" cy="795020"/>
          </a:xfrm>
        </p:spPr>
        <p:txBody>
          <a:bodyPr/>
          <a:p>
            <a:r>
              <a:rPr lang="en-US" sz="3600">
                <a:solidFill>
                  <a:schemeClr val="tx1"/>
                </a:solidFill>
                <a:effectLst>
                  <a:outerShdw blurRad="38100" dist="19050" dir="2700000" algn="tl" rotWithShape="0">
                    <a:schemeClr val="dk1">
                      <a:alpha val="40000"/>
                    </a:schemeClr>
                  </a:outerShdw>
                </a:effectLst>
              </a:rPr>
              <a:t>SCREENSHOTS</a:t>
            </a:r>
            <a:endParaRPr lang="en-US" sz="3600">
              <a:solidFill>
                <a:schemeClr val="tx1"/>
              </a:solidFill>
              <a:effectLst>
                <a:outerShdw blurRad="38100" dist="19050" dir="2700000" algn="tl" rotWithShape="0">
                  <a:schemeClr val="dk1">
                    <a:alpha val="40000"/>
                  </a:schemeClr>
                </a:outerShdw>
              </a:effectLst>
            </a:endParaRPr>
          </a:p>
        </p:txBody>
      </p:sp>
      <p:sp>
        <p:nvSpPr>
          <p:cNvPr id="4" name="Footer Placeholder 3"/>
          <p:cNvSpPr>
            <a:spLocks noGrp="1"/>
          </p:cNvSpPr>
          <p:nvPr>
            <p:ph type="ftr" sz="quarter" idx="11"/>
          </p:nvPr>
        </p:nvSpPr>
        <p:spPr>
          <a:xfrm>
            <a:off x="1773555" y="6324600"/>
            <a:ext cx="4855845"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09295"/>
          </a:xfrm>
        </p:spPr>
        <p:txBody>
          <a:bodyPr>
            <a:normAutofit/>
          </a:bodyPr>
          <a:lstStyle/>
          <a:p>
            <a:r>
              <a:rPr lang="en-US" sz="3600"/>
              <a:t>Home Page</a:t>
            </a:r>
            <a:endParaRPr lang="en-US" sz="3600"/>
          </a:p>
        </p:txBody>
      </p:sp>
      <p:sp>
        <p:nvSpPr>
          <p:cNvPr id="4" name="Footer Placeholder 3"/>
          <p:cNvSpPr>
            <a:spLocks noGrp="1"/>
          </p:cNvSpPr>
          <p:nvPr>
            <p:ph type="ftr" sz="quarter" idx="11"/>
          </p:nvPr>
        </p:nvSpPr>
        <p:spPr>
          <a:xfrm>
            <a:off x="1950085" y="6324600"/>
            <a:ext cx="4679315"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pic>
        <p:nvPicPr>
          <p:cNvPr id="3" name="Content Placeholder -2147482615" descr="home"/>
          <p:cNvPicPr>
            <a:picLocks noChangeAspect="1"/>
          </p:cNvPicPr>
          <p:nvPr>
            <p:ph idx="1"/>
          </p:nvPr>
        </p:nvPicPr>
        <p:blipFill>
          <a:blip r:embed="rId1"/>
          <a:stretch>
            <a:fillRect/>
          </a:stretch>
        </p:blipFill>
        <p:spPr>
          <a:xfrm>
            <a:off x="624840" y="1600200"/>
            <a:ext cx="8046085" cy="45262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09295"/>
          </a:xfrm>
        </p:spPr>
        <p:txBody>
          <a:bodyPr>
            <a:normAutofit/>
          </a:bodyPr>
          <a:lstStyle/>
          <a:p>
            <a:r>
              <a:rPr lang="en-US" sz="3600"/>
              <a:t>Home Page</a:t>
            </a:r>
            <a:endParaRPr lang="en-US" sz="3600"/>
          </a:p>
        </p:txBody>
      </p:sp>
      <p:sp>
        <p:nvSpPr>
          <p:cNvPr id="4" name="Footer Placeholder 3"/>
          <p:cNvSpPr>
            <a:spLocks noGrp="1"/>
          </p:cNvSpPr>
          <p:nvPr>
            <p:ph type="ftr" sz="quarter" idx="11"/>
          </p:nvPr>
        </p:nvSpPr>
        <p:spPr>
          <a:xfrm>
            <a:off x="1797685" y="6324600"/>
            <a:ext cx="4831715"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pic>
        <p:nvPicPr>
          <p:cNvPr id="3" name="Content Placeholder -2147482614" descr="home2"/>
          <p:cNvPicPr>
            <a:picLocks noChangeAspect="1"/>
          </p:cNvPicPr>
          <p:nvPr>
            <p:ph idx="1"/>
          </p:nvPr>
        </p:nvPicPr>
        <p:blipFill>
          <a:blip r:embed="rId1"/>
          <a:stretch>
            <a:fillRect/>
          </a:stretch>
        </p:blipFill>
        <p:spPr>
          <a:xfrm>
            <a:off x="548640" y="1600200"/>
            <a:ext cx="8046085" cy="45262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09295"/>
          </a:xfrm>
        </p:spPr>
        <p:txBody>
          <a:bodyPr>
            <a:normAutofit/>
          </a:bodyPr>
          <a:lstStyle/>
          <a:p>
            <a:r>
              <a:rPr lang="en-US" sz="3600"/>
              <a:t>Sign Up Page</a:t>
            </a:r>
            <a:endParaRPr lang="en-US" sz="3600"/>
          </a:p>
        </p:txBody>
      </p:sp>
      <p:sp>
        <p:nvSpPr>
          <p:cNvPr id="4" name="Footer Placeholder 3"/>
          <p:cNvSpPr>
            <a:spLocks noGrp="1"/>
          </p:cNvSpPr>
          <p:nvPr>
            <p:ph type="ftr" sz="quarter" idx="11"/>
          </p:nvPr>
        </p:nvSpPr>
        <p:spPr>
          <a:xfrm>
            <a:off x="2005330" y="6324600"/>
            <a:ext cx="4585970"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pic>
        <p:nvPicPr>
          <p:cNvPr id="3" name="Content Placeholder -2147482613" descr="signup"/>
          <p:cNvPicPr>
            <a:picLocks noChangeAspect="1"/>
          </p:cNvPicPr>
          <p:nvPr>
            <p:ph idx="1"/>
          </p:nvPr>
        </p:nvPicPr>
        <p:blipFill>
          <a:blip r:embed="rId1"/>
          <a:stretch>
            <a:fillRect/>
          </a:stretch>
        </p:blipFill>
        <p:spPr>
          <a:xfrm>
            <a:off x="548640" y="1600200"/>
            <a:ext cx="8046085" cy="45262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18185"/>
          </a:xfrm>
        </p:spPr>
        <p:txBody>
          <a:bodyPr/>
          <a:lstStyle/>
          <a:p>
            <a:r>
              <a:rPr lang="en-IN" altLang="en-US" sz="3600"/>
              <a:t>Project Profile</a:t>
            </a:r>
            <a:endParaRPr lang="en-IN" altLang="en-US" sz="3600"/>
          </a:p>
        </p:txBody>
      </p:sp>
      <p:sp>
        <p:nvSpPr>
          <p:cNvPr id="4" name="Footer Placeholder 3"/>
          <p:cNvSpPr>
            <a:spLocks noGrp="1"/>
          </p:cNvSpPr>
          <p:nvPr>
            <p:ph type="ftr" sz="quarter" idx="11"/>
          </p:nvPr>
        </p:nvSpPr>
        <p:spPr>
          <a:xfrm>
            <a:off x="2590800" y="6324600"/>
            <a:ext cx="4810125" cy="365125"/>
          </a:xfrm>
        </p:spPr>
        <p:txBody>
          <a:bodyPr/>
          <a:lstStyle/>
          <a:p>
            <a:r>
              <a:rPr lang="en-US" dirty="0"/>
              <a:t>Department of Computer Science </a:t>
            </a:r>
            <a:endParaRPr lang="en-US" dirty="0"/>
          </a:p>
        </p:txBody>
      </p:sp>
      <p:sp>
        <p:nvSpPr>
          <p:cNvPr id="5" name="Slide Number Placeholder 4"/>
          <p:cNvSpPr>
            <a:spLocks noGrp="1"/>
          </p:cNvSpPr>
          <p:nvPr>
            <p:ph type="sldNum" sz="quarter" idx="12"/>
          </p:nvPr>
        </p:nvSpPr>
        <p:spPr>
          <a:xfrm>
            <a:off x="6553200" y="6381750"/>
            <a:ext cx="2133600" cy="365125"/>
          </a:xfrm>
        </p:spPr>
        <p:txBody>
          <a:bodyPr/>
          <a:lstStyle/>
          <a:p>
            <a:fld id="{4EE46D15-3898-4B85-9369-B7C77A63AF05}" type="slidenum">
              <a:rPr lang="en-US" smtClean="0"/>
            </a:fld>
            <a:endParaRPr lang="en-US" dirty="0"/>
          </a:p>
        </p:txBody>
      </p:sp>
      <p:graphicFrame>
        <p:nvGraphicFramePr>
          <p:cNvPr id="7" name="Content Placeholder 2"/>
          <p:cNvGraphicFramePr>
            <a:graphicFrameLocks noGrp="1"/>
          </p:cNvGraphicFramePr>
          <p:nvPr>
            <p:ph idx="1"/>
          </p:nvPr>
        </p:nvGraphicFramePr>
        <p:xfrm>
          <a:off x="407670" y="1219200"/>
          <a:ext cx="8328025" cy="4831715"/>
        </p:xfrm>
        <a:graphic>
          <a:graphicData uri="http://schemas.openxmlformats.org/drawingml/2006/table">
            <a:tbl>
              <a:tblPr bandRow="1">
                <a:tableStyleId>{FABFCF23-3B69-468F-B69F-88F6DE6A72F2}</a:tableStyleId>
              </a:tblPr>
              <a:tblGrid>
                <a:gridCol w="3475990"/>
                <a:gridCol w="4852035"/>
              </a:tblGrid>
              <a:tr h="583565">
                <a:tc>
                  <a:txBody>
                    <a:bodyPr/>
                    <a:lstStyle/>
                    <a:p>
                      <a:pPr indent="0" algn="ctr" fontAlgn="t">
                        <a:lnSpc>
                          <a:spcPct val="120000"/>
                        </a:lnSpc>
                        <a:buNone/>
                      </a:pPr>
                      <a:r>
                        <a:rPr lang="en-IN" altLang="en-US" sz="1800" b="1" dirty="0">
                          <a:solidFill>
                            <a:schemeClr val="bg1"/>
                          </a:solidFill>
                        </a:rPr>
                        <a:t>TITLE</a:t>
                      </a:r>
                      <a:endParaRPr lang="en-IN" altLang="en-US" sz="1800" b="1" dirty="0">
                        <a:solidFill>
                          <a:schemeClr val="bg1"/>
                        </a:solidFill>
                      </a:endParaRPr>
                    </a:p>
                  </a:txBody>
                  <a:tcPr marL="12700" marR="12700" marT="12700" anchor="ctr">
                    <a:solidFill>
                      <a:srgbClr val="1E65A8"/>
                    </a:solidFill>
                  </a:tcPr>
                </a:tc>
                <a:tc>
                  <a:txBody>
                    <a:bodyPr/>
                    <a:lstStyle/>
                    <a:p>
                      <a:pPr indent="0" algn="ctr" fontAlgn="t">
                        <a:lnSpc>
                          <a:spcPct val="120000"/>
                        </a:lnSpc>
                        <a:buNone/>
                      </a:pPr>
                      <a:r>
                        <a:rPr lang="en-IN" altLang="en-US" sz="1800" b="1" dirty="0">
                          <a:solidFill>
                            <a:schemeClr val="bg1"/>
                          </a:solidFill>
                        </a:rPr>
                        <a:t>DESCRIPTION</a:t>
                      </a:r>
                      <a:endParaRPr lang="en-IN" altLang="en-US" sz="1800" b="1" dirty="0">
                        <a:solidFill>
                          <a:schemeClr val="bg1"/>
                        </a:solidFill>
                      </a:endParaRPr>
                    </a:p>
                  </a:txBody>
                  <a:tcPr marL="12700" marR="12700" marT="12700" anchor="ctr">
                    <a:solidFill>
                      <a:srgbClr val="1E65A8"/>
                    </a:solidFill>
                  </a:tcPr>
                </a:tc>
              </a:tr>
              <a:tr h="774700">
                <a:tc>
                  <a:txBody>
                    <a:bodyPr/>
                    <a:lstStyle/>
                    <a:p>
                      <a:pPr indent="0" algn="ctr" fontAlgn="t">
                        <a:lnSpc>
                          <a:spcPct val="120000"/>
                        </a:lnSpc>
                        <a:buNone/>
                      </a:pPr>
                      <a:r>
                        <a:rPr lang="en-IN" altLang="en-US" sz="1600" dirty="0"/>
                        <a:t>Project Title</a:t>
                      </a:r>
                      <a:endParaRPr lang="en-IN" altLang="en-US" sz="1600" dirty="0"/>
                    </a:p>
                  </a:txBody>
                  <a:tcPr marL="12700" marR="12700" marT="12700" anchor="ctr"/>
                </a:tc>
                <a:tc>
                  <a:txBody>
                    <a:bodyPr/>
                    <a:lstStyle/>
                    <a:p>
                      <a:pPr algn="l"/>
                      <a:r>
                        <a:rPr lang="en-US" altLang="en-IN" sz="1600" dirty="0">
                          <a:sym typeface="+mn-ea"/>
                        </a:rPr>
                        <a:t>Identification and Addressing Gender Bias in Content </a:t>
                      </a:r>
                      <a:endParaRPr lang="en-US" altLang="en-IN" sz="1600" dirty="0"/>
                    </a:p>
                  </a:txBody>
                  <a:tcPr marL="12700" marR="12700" marT="12700" anchor="ctr"/>
                </a:tc>
              </a:tr>
              <a:tr h="1049020">
                <a:tc>
                  <a:txBody>
                    <a:bodyPr/>
                    <a:lstStyle/>
                    <a:p>
                      <a:pPr indent="0" algn="ctr" fontAlgn="t">
                        <a:lnSpc>
                          <a:spcPct val="120000"/>
                        </a:lnSpc>
                        <a:buNone/>
                      </a:pPr>
                      <a:r>
                        <a:rPr lang="en-US" sz="1600" dirty="0"/>
                        <a:t>Aim of the Project</a:t>
                      </a:r>
                      <a:endParaRPr lang="en-US" sz="1600" dirty="0"/>
                    </a:p>
                  </a:txBody>
                  <a:tcPr marL="12700" marR="12700" marT="12700" anchor="ctr"/>
                </a:tc>
                <a:tc>
                  <a:txBody>
                    <a:bodyPr/>
                    <a:lstStyle/>
                    <a:p>
                      <a:pPr indent="0" algn="just" fontAlgn="t">
                        <a:lnSpc>
                          <a:spcPct val="120000"/>
                        </a:lnSpc>
                        <a:buNone/>
                      </a:pPr>
                      <a:r>
                        <a:rPr lang="en-US" altLang="en-IN" sz="1600" dirty="0"/>
                        <a:t>Identify the gender biasness in content and categorize it into different category and sub categories</a:t>
                      </a:r>
                      <a:endParaRPr lang="en-US" altLang="en-IN" sz="1600" dirty="0"/>
                    </a:p>
                  </a:txBody>
                  <a:tcPr marL="12700" marR="12700" marT="12700" anchor="ctr"/>
                </a:tc>
              </a:tr>
              <a:tr h="451485">
                <a:tc>
                  <a:txBody>
                    <a:bodyPr/>
                    <a:lstStyle/>
                    <a:p>
                      <a:pPr indent="0" algn="ctr" fontAlgn="t">
                        <a:lnSpc>
                          <a:spcPct val="120000"/>
                        </a:lnSpc>
                        <a:buNone/>
                      </a:pPr>
                      <a:r>
                        <a:rPr lang="en-US" sz="1600" dirty="0"/>
                        <a:t>Project duration</a:t>
                      </a:r>
                      <a:endParaRPr lang="en-US" sz="1600" dirty="0"/>
                    </a:p>
                  </a:txBody>
                  <a:tcPr marL="12700" marR="12700" marT="12700" anchor="ctr"/>
                </a:tc>
                <a:tc>
                  <a:txBody>
                    <a:bodyPr/>
                    <a:lstStyle/>
                    <a:p>
                      <a:pPr indent="0" algn="just" fontAlgn="t">
                        <a:lnSpc>
                          <a:spcPct val="120000"/>
                        </a:lnSpc>
                        <a:buNone/>
                      </a:pPr>
                      <a:r>
                        <a:rPr lang="en-US" altLang="en-IN" sz="1600" dirty="0" err="1"/>
                        <a:t>6</a:t>
                      </a:r>
                      <a:r>
                        <a:rPr lang="en-IN" sz="1600" dirty="0" err="1"/>
                        <a:t> month </a:t>
                      </a:r>
                      <a:endParaRPr lang="en-IN" sz="1600" dirty="0" err="1"/>
                    </a:p>
                  </a:txBody>
                  <a:tcPr marL="12700" marR="12700" marT="12700" anchor="ctr"/>
                </a:tc>
              </a:tr>
              <a:tr h="481330">
                <a:tc>
                  <a:txBody>
                    <a:bodyPr/>
                    <a:lstStyle/>
                    <a:p>
                      <a:pPr indent="0" algn="ctr" fontAlgn="t">
                        <a:lnSpc>
                          <a:spcPct val="120000"/>
                        </a:lnSpc>
                        <a:buNone/>
                      </a:pPr>
                      <a:r>
                        <a:rPr lang="en-US" sz="1600" dirty="0"/>
                        <a:t>Team size</a:t>
                      </a:r>
                      <a:endParaRPr lang="en-US" sz="1600" dirty="0"/>
                    </a:p>
                  </a:txBody>
                  <a:tcPr marL="12700" marR="12700" marT="12700" anchor="ctr"/>
                </a:tc>
                <a:tc>
                  <a:txBody>
                    <a:bodyPr/>
                    <a:lstStyle/>
                    <a:p>
                      <a:pPr indent="0" algn="just" fontAlgn="t">
                        <a:lnSpc>
                          <a:spcPct val="120000"/>
                        </a:lnSpc>
                        <a:buNone/>
                      </a:pPr>
                      <a:r>
                        <a:rPr lang="en-US" altLang="en-IN" sz="1600" dirty="0" err="1"/>
                        <a:t>1</a:t>
                      </a:r>
                      <a:r>
                        <a:rPr lang="en-IN" sz="1600" dirty="0" err="1"/>
                        <a:t> Member</a:t>
                      </a:r>
                      <a:endParaRPr lang="en-IN" sz="1600" dirty="0" err="1"/>
                    </a:p>
                  </a:txBody>
                  <a:tcPr marL="12700" marR="12700" marT="12700" anchor="ctr"/>
                </a:tc>
              </a:tr>
              <a:tr h="519430">
                <a:tc>
                  <a:txBody>
                    <a:bodyPr/>
                    <a:lstStyle/>
                    <a:p>
                      <a:pPr indent="0" algn="ctr" fontAlgn="t">
                        <a:lnSpc>
                          <a:spcPct val="120000"/>
                        </a:lnSpc>
                        <a:buNone/>
                      </a:pPr>
                      <a:r>
                        <a:rPr lang="en-US" sz="1600" dirty="0"/>
                        <a:t>Tools used</a:t>
                      </a:r>
                      <a:endParaRPr lang="en-US" sz="1600" dirty="0"/>
                    </a:p>
                  </a:txBody>
                  <a:tcPr marL="12700" marR="12700" marT="12700" anchor="ctr"/>
                </a:tc>
                <a:tc>
                  <a:txBody>
                    <a:bodyPr/>
                    <a:lstStyle/>
                    <a:p>
                      <a:pPr indent="0" algn="just" fontAlgn="t">
                        <a:lnSpc>
                          <a:spcPct val="120000"/>
                        </a:lnSpc>
                        <a:buNone/>
                      </a:pPr>
                      <a:r>
                        <a:rPr lang="en-US" altLang="en-IN" sz="1600" dirty="0" err="1"/>
                        <a:t>Visual Studio c</a:t>
                      </a:r>
                      <a:r>
                        <a:rPr lang="en-IN" sz="1600" dirty="0" err="1"/>
                        <a:t>ode</a:t>
                      </a:r>
                      <a:r>
                        <a:rPr lang="en-US" altLang="en-IN" sz="1600" dirty="0" err="1"/>
                        <a:t>, Git hub</a:t>
                      </a:r>
                      <a:endParaRPr lang="en-US" altLang="en-IN" sz="1600" dirty="0" err="1"/>
                    </a:p>
                  </a:txBody>
                  <a:tcPr marL="12700" marR="12700" marT="12700" anchor="ctr"/>
                </a:tc>
              </a:tr>
              <a:tr h="545465">
                <a:tc>
                  <a:txBody>
                    <a:bodyPr/>
                    <a:lstStyle/>
                    <a:p>
                      <a:pPr indent="0" algn="ctr" fontAlgn="t">
                        <a:lnSpc>
                          <a:spcPct val="120000"/>
                        </a:lnSpc>
                        <a:buNone/>
                      </a:pPr>
                      <a:r>
                        <a:rPr lang="en-IN" altLang="en-US" sz="1600" dirty="0"/>
                        <a:t>Technologies used</a:t>
                      </a:r>
                      <a:endParaRPr lang="en-IN" altLang="en-US" sz="1600" dirty="0"/>
                    </a:p>
                  </a:txBody>
                  <a:tcPr marL="12700" marR="12700" marT="12700" anchor="ctr"/>
                </a:tc>
                <a:tc>
                  <a:txBody>
                    <a:bodyPr/>
                    <a:lstStyle/>
                    <a:p>
                      <a:pPr indent="0" algn="just" fontAlgn="t">
                        <a:lnSpc>
                          <a:spcPct val="120000"/>
                        </a:lnSpc>
                        <a:buNone/>
                      </a:pPr>
                      <a:r>
                        <a:rPr lang="en-US" altLang="en-IN" sz="1600" dirty="0" err="1"/>
                        <a:t>Python, Next.js, Flask, Tailwindcss, MongoDB</a:t>
                      </a:r>
                      <a:endParaRPr lang="en-US" altLang="en-IN" sz="1600" dirty="0" err="1"/>
                    </a:p>
                  </a:txBody>
                  <a:tcPr marL="12700" marR="12700" marT="12700" anchor="ctr"/>
                </a:tc>
              </a:tr>
              <a:tr h="426720">
                <a:tc>
                  <a:txBody>
                    <a:bodyPr/>
                    <a:lstStyle/>
                    <a:p>
                      <a:pPr indent="0" algn="ctr" fontAlgn="t">
                        <a:lnSpc>
                          <a:spcPct val="120000"/>
                        </a:lnSpc>
                        <a:buNone/>
                      </a:pPr>
                      <a:r>
                        <a:rPr lang="en-IN" altLang="en-US" sz="1600" dirty="0"/>
                        <a:t>Guide</a:t>
                      </a:r>
                      <a:endParaRPr lang="en-IN" altLang="en-US" sz="1600" dirty="0"/>
                    </a:p>
                  </a:txBody>
                  <a:tcPr marL="12700" marR="12700" marT="12700" anchor="ctr"/>
                </a:tc>
                <a:tc>
                  <a:txBody>
                    <a:bodyPr/>
                    <a:lstStyle/>
                    <a:p>
                      <a:pPr indent="0" algn="just" fontAlgn="t">
                        <a:lnSpc>
                          <a:spcPct val="120000"/>
                        </a:lnSpc>
                        <a:buNone/>
                      </a:pPr>
                      <a:r>
                        <a:rPr lang="en-IN" sz="1600" dirty="0" err="1"/>
                        <a:t>Dr.</a:t>
                      </a:r>
                      <a:r>
                        <a:rPr lang="en-US" altLang="en-IN" sz="1600" dirty="0" err="1"/>
                        <a:t> Hardik Joshi</a:t>
                      </a:r>
                      <a:endParaRPr lang="en-US" altLang="en-IN" sz="1600" dirty="0" err="1"/>
                    </a:p>
                  </a:txBody>
                  <a:tcPr marL="12700" marR="12700" marT="1270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sndAc>
          <p:stSnd>
            <p:snd r:embed="rId1" name="suction.wav"/>
          </p:stSnd>
        </p:sndAc>
      </p:transition>
    </mc:Choice>
    <mc:Fallback>
      <p:transition spd="med">
        <p:fade/>
        <p:sndAc>
          <p:stSnd>
            <p:snd r:embed="rId1" name="suction.wav"/>
          </p:stSnd>
        </p:sndAc>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09295"/>
          </a:xfrm>
        </p:spPr>
        <p:txBody>
          <a:bodyPr>
            <a:normAutofit/>
          </a:bodyPr>
          <a:lstStyle/>
          <a:p>
            <a:r>
              <a:rPr lang="en-US" sz="3600"/>
              <a:t>Sign In Page</a:t>
            </a:r>
            <a:endParaRPr lang="en-US" sz="3600"/>
          </a:p>
        </p:txBody>
      </p:sp>
      <p:sp>
        <p:nvSpPr>
          <p:cNvPr id="4" name="Footer Placeholder 3"/>
          <p:cNvSpPr>
            <a:spLocks noGrp="1"/>
          </p:cNvSpPr>
          <p:nvPr>
            <p:ph type="ftr" sz="quarter" idx="11"/>
          </p:nvPr>
        </p:nvSpPr>
        <p:spPr>
          <a:xfrm>
            <a:off x="2018030" y="6324600"/>
            <a:ext cx="4611370"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pic>
        <p:nvPicPr>
          <p:cNvPr id="3" name="Content Placeholder -2147482612" descr="signin"/>
          <p:cNvPicPr>
            <a:picLocks noChangeAspect="1"/>
          </p:cNvPicPr>
          <p:nvPr>
            <p:ph idx="1"/>
          </p:nvPr>
        </p:nvPicPr>
        <p:blipFill>
          <a:blip r:embed="rId1"/>
          <a:stretch>
            <a:fillRect/>
          </a:stretch>
        </p:blipFill>
        <p:spPr>
          <a:xfrm>
            <a:off x="548640" y="1600200"/>
            <a:ext cx="8046085" cy="45262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09295"/>
          </a:xfrm>
        </p:spPr>
        <p:txBody>
          <a:bodyPr>
            <a:normAutofit/>
          </a:bodyPr>
          <a:lstStyle/>
          <a:p>
            <a:r>
              <a:rPr lang="en-US" sz="3600"/>
              <a:t>Success Message</a:t>
            </a:r>
            <a:endParaRPr lang="en-US" sz="3600"/>
          </a:p>
        </p:txBody>
      </p:sp>
      <p:sp>
        <p:nvSpPr>
          <p:cNvPr id="4" name="Footer Placeholder 3"/>
          <p:cNvSpPr>
            <a:spLocks noGrp="1"/>
          </p:cNvSpPr>
          <p:nvPr>
            <p:ph type="ftr" sz="quarter" idx="11"/>
          </p:nvPr>
        </p:nvSpPr>
        <p:spPr>
          <a:xfrm>
            <a:off x="1985010" y="6324600"/>
            <a:ext cx="4720590"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pic>
        <p:nvPicPr>
          <p:cNvPr id="3" name="Content Placeholder -2147482611" descr="sucess"/>
          <p:cNvPicPr>
            <a:picLocks noChangeAspect="1"/>
          </p:cNvPicPr>
          <p:nvPr>
            <p:ph idx="1"/>
          </p:nvPr>
        </p:nvPicPr>
        <p:blipFill>
          <a:blip r:embed="rId1"/>
          <a:stretch>
            <a:fillRect/>
          </a:stretch>
        </p:blipFill>
        <p:spPr>
          <a:xfrm>
            <a:off x="624840" y="1600200"/>
            <a:ext cx="8046085" cy="45262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09295"/>
          </a:xfrm>
        </p:spPr>
        <p:txBody>
          <a:bodyPr>
            <a:normAutofit/>
          </a:bodyPr>
          <a:lstStyle/>
          <a:p>
            <a:r>
              <a:rPr lang="en-US" sz="3600"/>
              <a:t>Error Message</a:t>
            </a:r>
            <a:endParaRPr lang="en-US" sz="3600"/>
          </a:p>
        </p:txBody>
      </p:sp>
      <p:sp>
        <p:nvSpPr>
          <p:cNvPr id="4" name="Footer Placeholder 3"/>
          <p:cNvSpPr>
            <a:spLocks noGrp="1"/>
          </p:cNvSpPr>
          <p:nvPr>
            <p:ph type="ftr" sz="quarter" idx="11"/>
          </p:nvPr>
        </p:nvSpPr>
        <p:spPr>
          <a:xfrm>
            <a:off x="1917700" y="6324600"/>
            <a:ext cx="4711700"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pic>
        <p:nvPicPr>
          <p:cNvPr id="3" name="Content Placeholder -2147482610" descr="error_propmt"/>
          <p:cNvPicPr>
            <a:picLocks noChangeAspect="1"/>
          </p:cNvPicPr>
          <p:nvPr>
            <p:ph idx="1"/>
          </p:nvPr>
        </p:nvPicPr>
        <p:blipFill>
          <a:blip r:embed="rId1"/>
          <a:stretch>
            <a:fillRect/>
          </a:stretch>
        </p:blipFill>
        <p:spPr>
          <a:xfrm>
            <a:off x="548640" y="1600200"/>
            <a:ext cx="8046085" cy="45262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09295"/>
          </a:xfrm>
        </p:spPr>
        <p:txBody>
          <a:bodyPr>
            <a:normAutofit/>
          </a:bodyPr>
          <a:lstStyle/>
          <a:p>
            <a:r>
              <a:rPr lang="en-US" sz="3600"/>
              <a:t>Admin Training Page</a:t>
            </a:r>
            <a:endParaRPr lang="en-US" sz="3600"/>
          </a:p>
        </p:txBody>
      </p:sp>
      <p:sp>
        <p:nvSpPr>
          <p:cNvPr id="4" name="Footer Placeholder 3"/>
          <p:cNvSpPr>
            <a:spLocks noGrp="1"/>
          </p:cNvSpPr>
          <p:nvPr>
            <p:ph type="ftr" sz="quarter" idx="11"/>
          </p:nvPr>
        </p:nvSpPr>
        <p:spPr>
          <a:xfrm>
            <a:off x="2018030" y="6324600"/>
            <a:ext cx="4611370"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pic>
        <p:nvPicPr>
          <p:cNvPr id="3" name="Content Placeholder -2147482607" descr="admin_query"/>
          <p:cNvPicPr>
            <a:picLocks noChangeAspect="1"/>
          </p:cNvPicPr>
          <p:nvPr>
            <p:ph idx="1"/>
          </p:nvPr>
        </p:nvPicPr>
        <p:blipFill>
          <a:blip r:embed="rId1"/>
          <a:stretch>
            <a:fillRect/>
          </a:stretch>
        </p:blipFill>
        <p:spPr>
          <a:xfrm>
            <a:off x="548640" y="1600200"/>
            <a:ext cx="8046085" cy="45262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09295"/>
          </a:xfrm>
        </p:spPr>
        <p:txBody>
          <a:bodyPr>
            <a:normAutofit/>
          </a:bodyPr>
          <a:lstStyle/>
          <a:p>
            <a:r>
              <a:rPr lang="en-US" sz="3600"/>
              <a:t>Admin Training Page</a:t>
            </a:r>
            <a:endParaRPr lang="en-US" sz="3600"/>
          </a:p>
        </p:txBody>
      </p:sp>
      <p:sp>
        <p:nvSpPr>
          <p:cNvPr id="4" name="Footer Placeholder 3"/>
          <p:cNvSpPr>
            <a:spLocks noGrp="1"/>
          </p:cNvSpPr>
          <p:nvPr>
            <p:ph type="ftr" sz="quarter" idx="11"/>
          </p:nvPr>
        </p:nvSpPr>
        <p:spPr>
          <a:xfrm>
            <a:off x="2009775" y="6324600"/>
            <a:ext cx="4619625"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pic>
        <p:nvPicPr>
          <p:cNvPr id="3" name="Content Placeholder -2147482606" descr="admin_query_2"/>
          <p:cNvPicPr>
            <a:picLocks noChangeAspect="1"/>
          </p:cNvPicPr>
          <p:nvPr>
            <p:ph idx="1"/>
          </p:nvPr>
        </p:nvPicPr>
        <p:blipFill>
          <a:blip r:embed="rId1"/>
          <a:stretch>
            <a:fillRect/>
          </a:stretch>
        </p:blipFill>
        <p:spPr>
          <a:xfrm>
            <a:off x="548640" y="1600200"/>
            <a:ext cx="8046085" cy="45262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09295"/>
          </a:xfrm>
        </p:spPr>
        <p:txBody>
          <a:bodyPr>
            <a:normAutofit/>
          </a:bodyPr>
          <a:lstStyle/>
          <a:p>
            <a:r>
              <a:rPr lang="en-US" sz="3600"/>
              <a:t>Chat Page</a:t>
            </a:r>
            <a:endParaRPr lang="en-US" sz="3600"/>
          </a:p>
        </p:txBody>
      </p:sp>
      <p:sp>
        <p:nvSpPr>
          <p:cNvPr id="4" name="Footer Placeholder 3"/>
          <p:cNvSpPr>
            <a:spLocks noGrp="1"/>
          </p:cNvSpPr>
          <p:nvPr>
            <p:ph type="ftr" sz="quarter" idx="11"/>
          </p:nvPr>
        </p:nvSpPr>
        <p:spPr>
          <a:xfrm>
            <a:off x="2002155" y="6324600"/>
            <a:ext cx="4627245"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pic>
        <p:nvPicPr>
          <p:cNvPr id="3" name="Content Placeholder 2" descr="chat"/>
          <p:cNvPicPr>
            <a:picLocks noChangeAspect="1"/>
          </p:cNvPicPr>
          <p:nvPr>
            <p:ph idx="1"/>
          </p:nvPr>
        </p:nvPicPr>
        <p:blipFill>
          <a:blip r:embed="rId1"/>
          <a:stretch>
            <a:fillRect/>
          </a:stretch>
        </p:blipFill>
        <p:spPr>
          <a:xfrm>
            <a:off x="548640" y="1600200"/>
            <a:ext cx="8046085" cy="45262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09295"/>
          </a:xfrm>
        </p:spPr>
        <p:txBody>
          <a:bodyPr>
            <a:normAutofit/>
          </a:bodyPr>
          <a:lstStyle/>
          <a:p>
            <a:r>
              <a:rPr lang="en-US" sz="3600"/>
              <a:t>Loading Page</a:t>
            </a:r>
            <a:endParaRPr lang="en-US" sz="3600"/>
          </a:p>
        </p:txBody>
      </p:sp>
      <p:sp>
        <p:nvSpPr>
          <p:cNvPr id="4" name="Footer Placeholder 3"/>
          <p:cNvSpPr>
            <a:spLocks noGrp="1"/>
          </p:cNvSpPr>
          <p:nvPr>
            <p:ph type="ftr" sz="quarter" idx="11"/>
          </p:nvPr>
        </p:nvSpPr>
        <p:spPr>
          <a:xfrm>
            <a:off x="2070100" y="6324600"/>
            <a:ext cx="4559300"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pic>
        <p:nvPicPr>
          <p:cNvPr id="3" name="Content Placeholder -2147482604" descr="loading"/>
          <p:cNvPicPr>
            <a:picLocks noChangeAspect="1"/>
          </p:cNvPicPr>
          <p:nvPr>
            <p:ph idx="1"/>
          </p:nvPr>
        </p:nvPicPr>
        <p:blipFill>
          <a:blip r:embed="rId1"/>
          <a:stretch>
            <a:fillRect/>
          </a:stretch>
        </p:blipFill>
        <p:spPr>
          <a:xfrm>
            <a:off x="548640" y="1600200"/>
            <a:ext cx="8046085" cy="45262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09295"/>
          </a:xfrm>
        </p:spPr>
        <p:txBody>
          <a:bodyPr>
            <a:normAutofit/>
          </a:bodyPr>
          <a:lstStyle/>
          <a:p>
            <a:r>
              <a:rPr lang="en-US" sz="3600"/>
              <a:t>Error Page</a:t>
            </a:r>
            <a:endParaRPr lang="en-US" sz="3600"/>
          </a:p>
        </p:txBody>
      </p:sp>
      <p:sp>
        <p:nvSpPr>
          <p:cNvPr id="4" name="Footer Placeholder 3"/>
          <p:cNvSpPr>
            <a:spLocks noGrp="1"/>
          </p:cNvSpPr>
          <p:nvPr>
            <p:ph type="ftr" sz="quarter" idx="11"/>
          </p:nvPr>
        </p:nvSpPr>
        <p:spPr>
          <a:xfrm>
            <a:off x="2009775" y="6324600"/>
            <a:ext cx="4619625"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pic>
        <p:nvPicPr>
          <p:cNvPr id="3" name="Content Placeholder -2147482603" descr="error"/>
          <p:cNvPicPr>
            <a:picLocks noChangeAspect="1"/>
          </p:cNvPicPr>
          <p:nvPr>
            <p:ph idx="1"/>
          </p:nvPr>
        </p:nvPicPr>
        <p:blipFill>
          <a:blip r:embed="rId1"/>
          <a:stretch>
            <a:fillRect/>
          </a:stretch>
        </p:blipFill>
        <p:spPr>
          <a:xfrm>
            <a:off x="548640" y="1600200"/>
            <a:ext cx="8046085" cy="45262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51205"/>
          </a:xfrm>
        </p:spPr>
        <p:txBody>
          <a:bodyPr/>
          <a:lstStyle/>
          <a:p>
            <a:r>
              <a:rPr lang="en-US" sz="3600"/>
              <a:t>Future Work</a:t>
            </a:r>
            <a:endParaRPr lang="en-US" sz="3600"/>
          </a:p>
        </p:txBody>
      </p:sp>
      <p:sp>
        <p:nvSpPr>
          <p:cNvPr id="3" name="Content Placeholder 2"/>
          <p:cNvSpPr>
            <a:spLocks noGrp="1"/>
          </p:cNvSpPr>
          <p:nvPr>
            <p:ph idx="1"/>
          </p:nvPr>
        </p:nvSpPr>
        <p:spPr/>
        <p:txBody>
          <a:bodyPr>
            <a:normAutofit/>
          </a:bodyPr>
          <a:lstStyle/>
          <a:p>
            <a:pPr>
              <a:lnSpc>
                <a:spcPct val="140000"/>
              </a:lnSpc>
            </a:pPr>
            <a:r>
              <a:rPr lang="en-US" sz="2000" dirty="0"/>
              <a:t>Integrate meme / Image recognition</a:t>
            </a:r>
            <a:endParaRPr lang="en-US" sz="2000" dirty="0"/>
          </a:p>
          <a:p>
            <a:pPr>
              <a:lnSpc>
                <a:spcPct val="140000"/>
              </a:lnSpc>
            </a:pPr>
            <a:r>
              <a:rPr lang="en-US" sz="2000" dirty="0"/>
              <a:t>Audio file processing</a:t>
            </a:r>
            <a:endParaRPr lang="en-US" sz="2000" dirty="0"/>
          </a:p>
          <a:p>
            <a:pPr>
              <a:lnSpc>
                <a:spcPct val="140000"/>
              </a:lnSpc>
            </a:pPr>
            <a:r>
              <a:rPr lang="en-US" sz="2000" dirty="0"/>
              <a:t>Implementing File Reading</a:t>
            </a:r>
            <a:endParaRPr lang="en-US" sz="2000" dirty="0"/>
          </a:p>
          <a:p>
            <a:pPr>
              <a:lnSpc>
                <a:spcPct val="140000"/>
              </a:lnSpc>
            </a:pPr>
            <a:r>
              <a:rPr lang="en-US" sz="2000" dirty="0"/>
              <a:t>Apply machine learning technique</a:t>
            </a:r>
            <a:endParaRPr lang="en-US" sz="2000" dirty="0"/>
          </a:p>
          <a:p>
            <a:pPr marL="0" indent="0">
              <a:lnSpc>
                <a:spcPct val="140000"/>
              </a:lnSpc>
              <a:buNone/>
            </a:pPr>
            <a:endParaRPr lang="en-US" sz="2000" dirty="0"/>
          </a:p>
          <a:p>
            <a:pPr>
              <a:lnSpc>
                <a:spcPct val="140000"/>
              </a:lnSpc>
            </a:pPr>
            <a:endParaRPr lang="en-US" sz="2000" dirty="0"/>
          </a:p>
        </p:txBody>
      </p:sp>
      <p:sp>
        <p:nvSpPr>
          <p:cNvPr id="4" name="Footer Placeholder 3"/>
          <p:cNvSpPr>
            <a:spLocks noGrp="1"/>
          </p:cNvSpPr>
          <p:nvPr>
            <p:ph type="ftr" sz="quarter" idx="11"/>
          </p:nvPr>
        </p:nvSpPr>
        <p:spPr>
          <a:xfrm>
            <a:off x="2085975" y="6324600"/>
            <a:ext cx="4543425"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685800"/>
          </a:xfrm>
        </p:spPr>
        <p:txBody>
          <a:bodyPr/>
          <a:lstStyle/>
          <a:p>
            <a:r>
              <a:rPr lang="en-US" sz="3600" dirty="0">
                <a:sym typeface="+mn-ea"/>
              </a:rPr>
              <a:t>Bibliography</a:t>
            </a:r>
            <a:endParaRPr lang="en-US" sz="3600" dirty="0">
              <a:sym typeface="+mn-ea"/>
            </a:endParaRPr>
          </a:p>
        </p:txBody>
      </p:sp>
      <p:sp>
        <p:nvSpPr>
          <p:cNvPr id="3" name="Content Placeholder 2"/>
          <p:cNvSpPr>
            <a:spLocks noGrp="1"/>
          </p:cNvSpPr>
          <p:nvPr>
            <p:ph idx="1"/>
          </p:nvPr>
        </p:nvSpPr>
        <p:spPr/>
        <p:txBody>
          <a:bodyPr>
            <a:normAutofit/>
          </a:bodyPr>
          <a:lstStyle/>
          <a:p>
            <a:pPr algn="just">
              <a:lnSpc>
                <a:spcPct val="150000"/>
              </a:lnSpc>
            </a:pPr>
            <a:r>
              <a:rPr lang="en-US" sz="1600" b="1" dirty="0"/>
              <a:t>Googlescholar</a:t>
            </a:r>
            <a:r>
              <a:rPr lang="en-US" sz="1600" dirty="0"/>
              <a:t> :https://scholar.google.com/scholar?hl=en&amp;as_sdt=0%2C5&amp;q=gender+bias+in+media&amp;btnG=&amp;oq=gender</a:t>
            </a:r>
            <a:endParaRPr lang="en-US" sz="1600" dirty="0"/>
          </a:p>
          <a:p>
            <a:pPr algn="just">
              <a:lnSpc>
                <a:spcPct val="150000"/>
              </a:lnSpc>
            </a:pPr>
            <a:r>
              <a:rPr lang="en-US" sz="1600" b="1" dirty="0"/>
              <a:t>Github</a:t>
            </a:r>
            <a:r>
              <a:rPr lang="en-US" sz="1600" dirty="0"/>
              <a:t>: https://github.com/yandexdataschool/nlp_course</a:t>
            </a:r>
            <a:endParaRPr lang="en-US" sz="1600" dirty="0"/>
          </a:p>
          <a:p>
            <a:pPr algn="just">
              <a:lnSpc>
                <a:spcPct val="150000"/>
              </a:lnSpc>
            </a:pPr>
            <a:r>
              <a:rPr lang="en-US" sz="1600" b="1" dirty="0">
                <a:sym typeface="+mn-ea"/>
              </a:rPr>
              <a:t>Flask</a:t>
            </a:r>
            <a:r>
              <a:rPr lang="en-US" sz="1600" dirty="0">
                <a:sym typeface="+mn-ea"/>
              </a:rPr>
              <a:t>- https://flask.palletsprojects.com/en/3.0.x/</a:t>
            </a:r>
            <a:endParaRPr lang="en-US" sz="1600" b="1" dirty="0"/>
          </a:p>
          <a:p>
            <a:pPr algn="just">
              <a:lnSpc>
                <a:spcPct val="150000"/>
              </a:lnSpc>
            </a:pPr>
            <a:r>
              <a:rPr lang="en-US" sz="1600" b="1" dirty="0"/>
              <a:t>Redux</a:t>
            </a:r>
            <a:r>
              <a:rPr lang="en-US" sz="1600" dirty="0"/>
              <a:t> - https://redux.js.org/</a:t>
            </a:r>
            <a:endParaRPr lang="en-US" sz="1600" dirty="0"/>
          </a:p>
          <a:p>
            <a:pPr algn="just">
              <a:lnSpc>
                <a:spcPct val="150000"/>
              </a:lnSpc>
            </a:pPr>
            <a:endParaRPr lang="en-US" sz="1600"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1600200" y="2590800"/>
            <a:ext cx="6400800" cy="822325"/>
          </a:xfrm>
        </p:spPr>
        <p:txBody>
          <a:bodyPr/>
          <a:p>
            <a:r>
              <a:rPr lang="en-US" sz="3600" dirty="0">
                <a:solidFill>
                  <a:schemeClr val="tx1"/>
                </a:solidFill>
                <a:effectLst>
                  <a:outerShdw blurRad="38100" dist="19050" dir="2700000" algn="tl" rotWithShape="0">
                    <a:schemeClr val="dk1">
                      <a:alpha val="40000"/>
                    </a:schemeClr>
                  </a:outerShdw>
                </a:effectLst>
                <a:sym typeface="+mn-ea"/>
              </a:rPr>
              <a:t>Project Description</a:t>
            </a:r>
            <a:endParaRPr lang="en-US" sz="3600" dirty="0">
              <a:solidFill>
                <a:schemeClr val="tx1"/>
              </a:solidFill>
              <a:effectLst>
                <a:outerShdw blurRad="38100" dist="19050" dir="2700000" algn="tl" rotWithShape="0">
                  <a:schemeClr val="dk1">
                    <a:alpha val="40000"/>
                  </a:schemeClr>
                </a:outerShdw>
              </a:effectLst>
              <a:sym typeface="+mn-ea"/>
            </a:endParaRPr>
          </a:p>
        </p:txBody>
      </p:sp>
      <p:sp>
        <p:nvSpPr>
          <p:cNvPr id="4" name="Footer Placeholder 3"/>
          <p:cNvSpPr>
            <a:spLocks noGrp="1"/>
          </p:cNvSpPr>
          <p:nvPr>
            <p:ph type="ftr" sz="quarter" idx="11"/>
          </p:nvPr>
        </p:nvSpPr>
        <p:spPr>
          <a:xfrm>
            <a:off x="1691005" y="6324600"/>
            <a:ext cx="4938395"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1295400" y="2743200"/>
            <a:ext cx="6400800" cy="1752600"/>
          </a:xfrm>
        </p:spPr>
        <p:txBody>
          <a:bodyPr/>
          <a:p>
            <a:r>
              <a:rPr lang="en-US" sz="4400">
                <a:solidFill>
                  <a:schemeClr val="tx1"/>
                </a:solidFill>
                <a:effectLst>
                  <a:outerShdw blurRad="38100" dist="19050" dir="2700000" algn="tl" rotWithShape="0">
                    <a:schemeClr val="dk1">
                      <a:alpha val="40000"/>
                    </a:schemeClr>
                  </a:outerShdw>
                </a:effectLst>
              </a:rPr>
              <a:t>THANK YOU </a:t>
            </a:r>
            <a:endParaRPr lang="en-US" sz="4400">
              <a:solidFill>
                <a:schemeClr val="tx1"/>
              </a:solidFill>
              <a:effectLst>
                <a:outerShdw blurRad="38100" dist="19050" dir="2700000" algn="tl" rotWithShape="0">
                  <a:schemeClr val="dk1">
                    <a:alpha val="40000"/>
                  </a:schemeClr>
                </a:outerShdw>
              </a:effectLst>
            </a:endParaRPr>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just">
              <a:lnSpc>
                <a:spcPct val="140000"/>
              </a:lnSpc>
              <a:buNone/>
            </a:pPr>
            <a:r>
              <a:rPr lang="en-US" sz="1800" dirty="0"/>
              <a:t>In toady’s digital world, We see different content  that plays a important role in chaging our perception and behaviour toward the person or community. However, There exists a  vast quantity of available content that may promote gender Bias. </a:t>
            </a:r>
            <a:endParaRPr lang="en-US" sz="1800" dirty="0"/>
          </a:p>
          <a:p>
            <a:pPr marL="0" indent="0" algn="just">
              <a:lnSpc>
                <a:spcPct val="140000"/>
              </a:lnSpc>
              <a:buNone/>
            </a:pPr>
            <a:endParaRPr lang="en-US" sz="1800" dirty="0"/>
          </a:p>
          <a:p>
            <a:pPr marL="0" indent="0" algn="just">
              <a:lnSpc>
                <a:spcPct val="140000"/>
              </a:lnSpc>
              <a:buNone/>
            </a:pPr>
            <a:r>
              <a:rPr lang="en-US" sz="1800" dirty="0"/>
              <a:t>	As developers, we understand the importance of creating a unbias content. It is crucial to identify and address the gender bias on the software. Identify and address gender bias help the companies and bussiness to track and stop the promotion of that unbias in the business, help to safe guard the gender equality and create a safe enviroment in digital world</a:t>
            </a:r>
            <a:endParaRPr lang="en-US" sz="1800" dirty="0"/>
          </a:p>
        </p:txBody>
      </p:sp>
      <p:sp>
        <p:nvSpPr>
          <p:cNvPr id="5" name="Footer Placeholder 4"/>
          <p:cNvSpPr>
            <a:spLocks noGrp="1"/>
          </p:cNvSpPr>
          <p:nvPr>
            <p:ph type="ftr" sz="quarter" idx="11"/>
          </p:nvPr>
        </p:nvSpPr>
        <p:spPr>
          <a:xfrm>
            <a:off x="2037080" y="6324600"/>
            <a:ext cx="4592320" cy="365125"/>
          </a:xfrm>
        </p:spPr>
        <p:txBody>
          <a:bodyPr/>
          <a:lstStyle/>
          <a:p>
            <a:r>
              <a:rPr lang="en-US"/>
              <a:t>Department of Computer Science </a:t>
            </a:r>
            <a:endParaRPr lang="en-US"/>
          </a:p>
        </p:txBody>
      </p:sp>
      <p:sp>
        <p:nvSpPr>
          <p:cNvPr id="6" name="Slide Number Placeholder 5"/>
          <p:cNvSpPr>
            <a:spLocks noGrp="1"/>
          </p:cNvSpPr>
          <p:nvPr>
            <p:ph type="sldNum" sz="quarter" idx="12"/>
          </p:nvPr>
        </p:nvSpPr>
        <p:spPr/>
        <p:txBody>
          <a:bodyPr/>
          <a:lstStyle/>
          <a:p>
            <a:fld id="{4EE46D15-3898-4B85-9369-B7C77A63AF05}" type="slidenum">
              <a:rPr lang="en-US" smtClean="0"/>
            </a:fld>
            <a:endParaRPr lang="en-US"/>
          </a:p>
        </p:txBody>
      </p:sp>
      <p:sp>
        <p:nvSpPr>
          <p:cNvPr id="4" name="Title 3"/>
          <p:cNvSpPr>
            <a:spLocks noGrp="1"/>
          </p:cNvSpPr>
          <p:nvPr>
            <p:ph type="title"/>
          </p:nvPr>
        </p:nvSpPr>
        <p:spPr>
          <a:xfrm>
            <a:off x="457200" y="274955"/>
            <a:ext cx="8229600" cy="734695"/>
          </a:xfrm>
        </p:spPr>
        <p:txBody>
          <a:bodyPr/>
          <a:lstStyle/>
          <a:p>
            <a:r>
              <a:rPr lang="en-US" sz="3600" dirty="0"/>
              <a:t>Introduction</a:t>
            </a:r>
            <a:endParaRPr lang="en-US" sz="3600"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17550"/>
          </a:xfrm>
        </p:spPr>
        <p:txBody>
          <a:bodyPr/>
          <a:lstStyle/>
          <a:p>
            <a:r>
              <a:rPr lang="en-US" sz="3600" dirty="0">
                <a:sym typeface="+mn-ea"/>
              </a:rPr>
              <a:t>Information Repository</a:t>
            </a:r>
            <a:endParaRPr lang="en-US" sz="3600" dirty="0">
              <a:sym typeface="+mn-ea"/>
            </a:endParaRPr>
          </a:p>
        </p:txBody>
      </p:sp>
      <p:sp>
        <p:nvSpPr>
          <p:cNvPr id="3" name="Content Placeholder 2"/>
          <p:cNvSpPr>
            <a:spLocks noGrp="1"/>
          </p:cNvSpPr>
          <p:nvPr>
            <p:ph idx="1"/>
          </p:nvPr>
        </p:nvSpPr>
        <p:spPr>
          <a:xfrm>
            <a:off x="495300" y="1417955"/>
            <a:ext cx="8229600" cy="4525963"/>
          </a:xfrm>
        </p:spPr>
        <p:txBody>
          <a:bodyPr>
            <a:noAutofit/>
          </a:bodyPr>
          <a:lstStyle/>
          <a:p>
            <a:pPr algn="just">
              <a:lnSpc>
                <a:spcPct val="160000"/>
              </a:lnSpc>
              <a:buFont typeface="+mj-lt"/>
              <a:buAutoNum type="arabicParenR"/>
            </a:pPr>
            <a:r>
              <a:rPr lang="en-US" sz="1400" dirty="0"/>
              <a:t>“id”: Unique identifier for the tweet.</a:t>
            </a:r>
            <a:endParaRPr lang="en-US" sz="1400" dirty="0"/>
          </a:p>
          <a:p>
            <a:pPr algn="just">
              <a:lnSpc>
                <a:spcPct val="160000"/>
              </a:lnSpc>
              <a:buFont typeface="+mj-lt"/>
              <a:buAutoNum type="arabicParenR"/>
            </a:pPr>
            <a:r>
              <a:rPr lang="en-US" sz="1400" dirty="0"/>
              <a:t>“tweet”: Text of the tweet.</a:t>
            </a:r>
            <a:endParaRPr lang="en-US" sz="1400" dirty="0"/>
          </a:p>
          <a:p>
            <a:pPr algn="just">
              <a:lnSpc>
                <a:spcPct val="160000"/>
              </a:lnSpc>
              <a:buFont typeface="+mj-lt"/>
              <a:buAutoNum type="arabicParenR"/>
            </a:pPr>
            <a:r>
              <a:rPr lang="en-US" sz="1400" dirty="0"/>
              <a:t>"labels_task1” : Indicates that tweet contains sexist behaviours 				Values are: “YES” and “NO”.</a:t>
            </a:r>
            <a:endParaRPr lang="en-US" sz="1400" dirty="0"/>
          </a:p>
          <a:p>
            <a:pPr algn="just">
              <a:lnSpc>
                <a:spcPct val="160000"/>
              </a:lnSpc>
              <a:buFont typeface="+mj-lt"/>
              <a:buAutoNum type="arabicParenR"/>
            </a:pPr>
            <a:r>
              <a:rPr lang="en-US" sz="1400" dirty="0"/>
              <a:t>“labels_task2” : Indicates the intention of the person and categorize the tweet.  		Values are: “DIRECT”, “REPORTED”, “JUDGEMENTAL”."</a:t>
            </a:r>
            <a:endParaRPr lang="en-US" sz="1400" dirty="0"/>
          </a:p>
          <a:p>
            <a:pPr algn="just">
              <a:lnSpc>
                <a:spcPct val="160000"/>
              </a:lnSpc>
              <a:buFont typeface="+mj-lt"/>
              <a:buAutoNum type="arabicParenR"/>
            </a:pPr>
            <a:r>
              <a:rPr lang="en-US" sz="1400" dirty="0"/>
              <a:t>“labels_task3” : Indicating the type of sexism that are found in the tweet. 			Values are: “IDEOLOGICAL-INEQUALITY”,“STEREOTYPING-			DOMINANCE”, “OBJECTIFICATION”, “SEXUAL-VIOLENCE”, “MISOGYNY-		NON-SEXUAL-VIOLENCE”,.</a:t>
            </a:r>
            <a:endParaRPr lang="en-US" sz="1400" dirty="0"/>
          </a:p>
        </p:txBody>
      </p:sp>
      <p:sp>
        <p:nvSpPr>
          <p:cNvPr id="4" name="Footer Placeholder 3"/>
          <p:cNvSpPr>
            <a:spLocks noGrp="1"/>
          </p:cNvSpPr>
          <p:nvPr>
            <p:ph type="ftr" sz="quarter" idx="11"/>
          </p:nvPr>
        </p:nvSpPr>
        <p:spPr>
          <a:xfrm>
            <a:off x="2070100" y="6324600"/>
            <a:ext cx="4559300"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10565"/>
          </a:xfrm>
        </p:spPr>
        <p:txBody>
          <a:bodyPr/>
          <a:lstStyle/>
          <a:p>
            <a:r>
              <a:rPr lang="en-US" sz="3600"/>
              <a:t>Sample Dataset</a:t>
            </a:r>
            <a:endParaRPr lang="en-US" sz="3600"/>
          </a:p>
        </p:txBody>
      </p:sp>
      <p:sp>
        <p:nvSpPr>
          <p:cNvPr id="3" name="Content Placeholder 2"/>
          <p:cNvSpPr>
            <a:spLocks noGrp="1"/>
          </p:cNvSpPr>
          <p:nvPr>
            <p:ph idx="1"/>
          </p:nvPr>
        </p:nvSpPr>
        <p:spPr/>
        <p:txBody>
          <a:bodyPr>
            <a:noAutofit/>
          </a:bodyPr>
          <a:lstStyle/>
          <a:p>
            <a:pPr marL="0" indent="0" algn="just">
              <a:lnSpc>
                <a:spcPct val="140000"/>
              </a:lnSpc>
              <a:buFont typeface="+mj-lt"/>
              <a:buNone/>
            </a:pPr>
            <a:r>
              <a:rPr lang="en-US" sz="1400" dirty="0"/>
              <a:t> {</a:t>
            </a:r>
            <a:endParaRPr lang="en-US" sz="1400" dirty="0"/>
          </a:p>
          <a:p>
            <a:pPr marL="0" indent="0" algn="just">
              <a:lnSpc>
                <a:spcPct val="140000"/>
              </a:lnSpc>
              <a:buFont typeface="+mj-lt"/>
              <a:buNone/>
            </a:pPr>
            <a:r>
              <a:rPr lang="en-US" sz="1400" dirty="0"/>
              <a:t>        "id": "200001",</a:t>
            </a:r>
            <a:endParaRPr lang="en-US" sz="1400" dirty="0"/>
          </a:p>
          <a:p>
            <a:pPr marL="0" lvl="0" indent="0" algn="just">
              <a:lnSpc>
                <a:spcPct val="140000"/>
              </a:lnSpc>
              <a:buFont typeface="+mj-lt"/>
              <a:buNone/>
            </a:pPr>
            <a:r>
              <a:rPr lang="en-US" sz="1400" dirty="0"/>
              <a:t>        "tweet": "Writing a uni essay in my local pub with a coffee. Random old man keeps 		asking me drunk questions when I'm trying to concentrate &amp;amp; 		ends with \"good luck, but you'll just end up getting married and not 		use it anyway\". #EverydaySexism is alive and well “,</a:t>
            </a:r>
            <a:endParaRPr lang="en-US" sz="1400" dirty="0"/>
          </a:p>
          <a:p>
            <a:pPr marL="0" indent="0" algn="just">
              <a:lnSpc>
                <a:spcPct val="140000"/>
              </a:lnSpc>
              <a:buFont typeface="+mj-lt"/>
              <a:buNone/>
            </a:pPr>
            <a:r>
              <a:rPr lang="en-US" sz="1400" dirty="0"/>
              <a:t>        "labels_task1": "['YES', 'YES', 'NO', 'NO', 'YES', 'NO']",</a:t>
            </a:r>
            <a:endParaRPr lang="en-US" sz="1400" dirty="0"/>
          </a:p>
          <a:p>
            <a:pPr marL="0" indent="0" algn="just">
              <a:lnSpc>
                <a:spcPct val="140000"/>
              </a:lnSpc>
              <a:buFont typeface="+mj-lt"/>
              <a:buNone/>
            </a:pPr>
            <a:r>
              <a:rPr lang="en-US" sz="1400" dirty="0"/>
              <a:t>        "labels_task2": "['JUDGEMENTAL', 'JUDGEMENTAL', '-', '-', 'REPORTED', '-']",</a:t>
            </a:r>
            <a:endParaRPr lang="en-US" sz="1400" dirty="0"/>
          </a:p>
          <a:p>
            <a:pPr marL="0" indent="0" algn="just">
              <a:lnSpc>
                <a:spcPct val="140000"/>
              </a:lnSpc>
              <a:buFont typeface="+mj-lt"/>
              <a:buNone/>
            </a:pPr>
            <a:r>
              <a:rPr lang="en-US" sz="1400" dirty="0"/>
              <a:t>        "labels_task3": "[['MISOGYNY-NON-SEXUAL-VIOLENCE'], ['SEXUAL-VIOLENCE'], ['-'], ['-		'], ['MISOGYNY-NON-SEXUAL-VIOLENCE'], ['-']]"</a:t>
            </a:r>
            <a:endParaRPr lang="en-US" sz="1400" dirty="0"/>
          </a:p>
          <a:p>
            <a:pPr marL="0" indent="0" algn="just">
              <a:lnSpc>
                <a:spcPct val="140000"/>
              </a:lnSpc>
              <a:buFont typeface="+mj-lt"/>
              <a:buNone/>
            </a:pPr>
            <a:r>
              <a:rPr lang="en-US" sz="1400" dirty="0"/>
              <a:t>},</a:t>
            </a:r>
            <a:endParaRPr lang="en-US" sz="1400" dirty="0"/>
          </a:p>
        </p:txBody>
      </p:sp>
      <p:sp>
        <p:nvSpPr>
          <p:cNvPr id="4" name="Footer Placeholder 3"/>
          <p:cNvSpPr>
            <a:spLocks noGrp="1"/>
          </p:cNvSpPr>
          <p:nvPr>
            <p:ph type="ftr" sz="quarter" idx="11"/>
          </p:nvPr>
        </p:nvSpPr>
        <p:spPr>
          <a:xfrm>
            <a:off x="2096770" y="6324600"/>
            <a:ext cx="4532630"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755"/>
            <a:ext cx="8229600" cy="718185"/>
          </a:xfrm>
        </p:spPr>
        <p:txBody>
          <a:bodyPr/>
          <a:lstStyle/>
          <a:p>
            <a:r>
              <a:rPr lang="en-US" sz="3600"/>
              <a:t>Data mining</a:t>
            </a:r>
            <a:endParaRPr lang="en-US" sz="3600"/>
          </a:p>
        </p:txBody>
      </p:sp>
      <p:sp>
        <p:nvSpPr>
          <p:cNvPr id="3" name="Content Placeholder 2"/>
          <p:cNvSpPr>
            <a:spLocks noGrp="1"/>
          </p:cNvSpPr>
          <p:nvPr>
            <p:ph idx="1"/>
          </p:nvPr>
        </p:nvSpPr>
        <p:spPr>
          <a:xfrm>
            <a:off x="457200" y="1239520"/>
            <a:ext cx="8229600" cy="5129530"/>
          </a:xfrm>
        </p:spPr>
        <p:txBody>
          <a:bodyPr>
            <a:noAutofit/>
          </a:bodyPr>
          <a:lstStyle/>
          <a:p>
            <a:pPr algn="just">
              <a:lnSpc>
                <a:spcPct val="130000"/>
              </a:lnSpc>
            </a:pPr>
            <a:r>
              <a:rPr lang="en-US" sz="1800" dirty="0"/>
              <a:t>Check is it a unbias or bias text</a:t>
            </a:r>
            <a:endParaRPr lang="en-US" sz="1800" dirty="0"/>
          </a:p>
          <a:p>
            <a:pPr algn="just">
              <a:lnSpc>
                <a:spcPct val="130000"/>
              </a:lnSpc>
            </a:pPr>
            <a:r>
              <a:rPr lang="en-US" sz="1800" dirty="0"/>
              <a:t>Remove html tags</a:t>
            </a:r>
            <a:endParaRPr lang="en-US" sz="1800" dirty="0"/>
          </a:p>
          <a:p>
            <a:pPr algn="just">
              <a:lnSpc>
                <a:spcPct val="130000"/>
              </a:lnSpc>
            </a:pPr>
            <a:r>
              <a:rPr lang="en-US" sz="1800" dirty="0"/>
              <a:t>Remove accents</a:t>
            </a:r>
            <a:endParaRPr lang="en-US" sz="1800" dirty="0"/>
          </a:p>
          <a:p>
            <a:pPr algn="just">
              <a:lnSpc>
                <a:spcPct val="130000"/>
              </a:lnSpc>
            </a:pPr>
            <a:r>
              <a:rPr lang="en-US" sz="1800" dirty="0"/>
              <a:t>Spell checking</a:t>
            </a:r>
            <a:endParaRPr lang="en-US" sz="1800" dirty="0"/>
          </a:p>
          <a:p>
            <a:pPr algn="just">
              <a:lnSpc>
                <a:spcPct val="130000"/>
              </a:lnSpc>
            </a:pPr>
            <a:r>
              <a:rPr lang="en-US" sz="1800" dirty="0"/>
              <a:t>Remove hastags</a:t>
            </a:r>
            <a:endParaRPr lang="en-US" sz="1800" dirty="0"/>
          </a:p>
          <a:p>
            <a:pPr algn="just">
              <a:lnSpc>
                <a:spcPct val="130000"/>
              </a:lnSpc>
            </a:pPr>
            <a:r>
              <a:rPr lang="en-US" sz="1800" dirty="0"/>
              <a:t>Remove URL</a:t>
            </a:r>
            <a:endParaRPr lang="en-US" sz="1800" dirty="0"/>
          </a:p>
          <a:p>
            <a:pPr algn="just">
              <a:lnSpc>
                <a:spcPct val="130000"/>
              </a:lnSpc>
            </a:pPr>
            <a:r>
              <a:rPr lang="en-US" sz="1800" dirty="0"/>
              <a:t>Remove puncutation</a:t>
            </a:r>
            <a:endParaRPr lang="en-US" sz="1800" dirty="0"/>
          </a:p>
          <a:p>
            <a:pPr algn="just">
              <a:lnSpc>
                <a:spcPct val="130000"/>
              </a:lnSpc>
            </a:pPr>
            <a:r>
              <a:rPr lang="en-US" sz="1800" dirty="0"/>
              <a:t>Remove Number</a:t>
            </a:r>
            <a:endParaRPr lang="en-US" sz="1800" dirty="0"/>
          </a:p>
          <a:p>
            <a:pPr algn="just">
              <a:lnSpc>
                <a:spcPct val="130000"/>
              </a:lnSpc>
            </a:pPr>
            <a:r>
              <a:rPr lang="en-US" sz="1800" dirty="0"/>
              <a:t>Remove Non grammatic word</a:t>
            </a:r>
            <a:endParaRPr lang="en-US" sz="1800" dirty="0"/>
          </a:p>
          <a:p>
            <a:pPr algn="just">
              <a:lnSpc>
                <a:spcPct val="130000"/>
              </a:lnSpc>
            </a:pPr>
            <a:r>
              <a:rPr lang="en-US" sz="1800" dirty="0"/>
              <a:t>Lemmatize text</a:t>
            </a:r>
            <a:endParaRPr lang="en-US" sz="1800" dirty="0"/>
          </a:p>
          <a:p>
            <a:pPr marL="0" indent="0" algn="just">
              <a:lnSpc>
                <a:spcPct val="130000"/>
              </a:lnSpc>
              <a:buNone/>
            </a:pPr>
            <a:endParaRPr lang="en-US" sz="1800" dirty="0"/>
          </a:p>
        </p:txBody>
      </p:sp>
      <p:sp>
        <p:nvSpPr>
          <p:cNvPr id="4" name="Footer Placeholder 3"/>
          <p:cNvSpPr>
            <a:spLocks noGrp="1"/>
          </p:cNvSpPr>
          <p:nvPr>
            <p:ph type="ftr" sz="quarter" idx="11"/>
          </p:nvPr>
        </p:nvSpPr>
        <p:spPr>
          <a:xfrm>
            <a:off x="1824355" y="6324600"/>
            <a:ext cx="4805045"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165"/>
          </a:xfrm>
        </p:spPr>
        <p:txBody>
          <a:bodyPr/>
          <a:lstStyle/>
          <a:p>
            <a:r>
              <a:rPr lang="en-US" sz="3600"/>
              <a:t>Data mining </a:t>
            </a:r>
            <a:endParaRPr lang="en-US" sz="3600"/>
          </a:p>
        </p:txBody>
      </p:sp>
      <p:sp>
        <p:nvSpPr>
          <p:cNvPr id="3" name="Content Placeholder 2"/>
          <p:cNvSpPr>
            <a:spLocks noGrp="1"/>
          </p:cNvSpPr>
          <p:nvPr>
            <p:ph idx="1"/>
          </p:nvPr>
        </p:nvSpPr>
        <p:spPr>
          <a:xfrm>
            <a:off x="457200" y="1239520"/>
            <a:ext cx="8229600" cy="5129530"/>
          </a:xfrm>
        </p:spPr>
        <p:txBody>
          <a:bodyPr>
            <a:noAutofit/>
          </a:bodyPr>
          <a:lstStyle/>
          <a:p>
            <a:pPr algn="just">
              <a:lnSpc>
                <a:spcPct val="120000"/>
              </a:lnSpc>
            </a:pPr>
            <a:r>
              <a:rPr lang="en-US" sz="1800" dirty="0">
                <a:sym typeface="+mn-ea"/>
              </a:rPr>
              <a:t>Extract only:</a:t>
            </a:r>
            <a:endParaRPr lang="en-US" sz="1800" dirty="0"/>
          </a:p>
          <a:p>
            <a:pPr lvl="1" algn="just">
              <a:lnSpc>
                <a:spcPct val="120000"/>
              </a:lnSpc>
            </a:pPr>
            <a:r>
              <a:rPr lang="en-US" sz="1800" dirty="0">
                <a:sym typeface="+mn-ea"/>
              </a:rPr>
              <a:t>Noun (NN)</a:t>
            </a:r>
            <a:endParaRPr lang="en-US" sz="1800" dirty="0"/>
          </a:p>
          <a:p>
            <a:pPr lvl="1" algn="just">
              <a:lnSpc>
                <a:spcPct val="120000"/>
              </a:lnSpc>
            </a:pPr>
            <a:r>
              <a:rPr lang="en-US" sz="1800" dirty="0">
                <a:sym typeface="+mn-ea"/>
              </a:rPr>
              <a:t>Verb, base form (VB)</a:t>
            </a:r>
            <a:endParaRPr lang="en-US" sz="1800" dirty="0"/>
          </a:p>
          <a:p>
            <a:pPr lvl="1" algn="just">
              <a:lnSpc>
                <a:spcPct val="120000"/>
              </a:lnSpc>
            </a:pPr>
            <a:r>
              <a:rPr lang="en-US" sz="1800" dirty="0">
                <a:sym typeface="+mn-ea"/>
              </a:rPr>
              <a:t>Verb, past tense (VBD)</a:t>
            </a:r>
            <a:endParaRPr lang="en-US" sz="1800" dirty="0"/>
          </a:p>
          <a:p>
            <a:pPr lvl="1" algn="just">
              <a:lnSpc>
                <a:spcPct val="120000"/>
              </a:lnSpc>
            </a:pPr>
            <a:r>
              <a:rPr lang="en-US" sz="1800" dirty="0">
                <a:sym typeface="+mn-ea"/>
              </a:rPr>
              <a:t>Verb, present participle (VBG)</a:t>
            </a:r>
            <a:endParaRPr lang="en-US" sz="1800" dirty="0"/>
          </a:p>
          <a:p>
            <a:pPr lvl="1" algn="just">
              <a:lnSpc>
                <a:spcPct val="120000"/>
              </a:lnSpc>
            </a:pPr>
            <a:r>
              <a:rPr lang="en-US" sz="1800" dirty="0">
                <a:sym typeface="+mn-ea"/>
              </a:rPr>
              <a:t>Verb, Past Participle (VBN)</a:t>
            </a:r>
            <a:endParaRPr lang="en-US" sz="1800" dirty="0"/>
          </a:p>
          <a:p>
            <a:pPr lvl="1" algn="just">
              <a:lnSpc>
                <a:spcPct val="120000"/>
              </a:lnSpc>
            </a:pPr>
            <a:r>
              <a:rPr lang="en-US" sz="1800" dirty="0">
                <a:sym typeface="+mn-ea"/>
              </a:rPr>
              <a:t>Verb, non-3rd person signular present (VBP)</a:t>
            </a:r>
            <a:endParaRPr lang="en-US" sz="1800" dirty="0"/>
          </a:p>
          <a:p>
            <a:pPr lvl="1" algn="just">
              <a:lnSpc>
                <a:spcPct val="120000"/>
              </a:lnSpc>
            </a:pPr>
            <a:r>
              <a:rPr lang="en-US" sz="1800" dirty="0">
                <a:sym typeface="+mn-ea"/>
              </a:rPr>
              <a:t>Verb, 3rd person singular present (VBZ)</a:t>
            </a:r>
            <a:endParaRPr lang="en-US" sz="1800" dirty="0"/>
          </a:p>
          <a:p>
            <a:pPr algn="just">
              <a:lnSpc>
                <a:spcPct val="120000"/>
              </a:lnSpc>
            </a:pPr>
            <a:endParaRPr lang="en-US" sz="1800" dirty="0"/>
          </a:p>
        </p:txBody>
      </p:sp>
      <p:sp>
        <p:nvSpPr>
          <p:cNvPr id="4" name="Footer Placeholder 3"/>
          <p:cNvSpPr>
            <a:spLocks noGrp="1"/>
          </p:cNvSpPr>
          <p:nvPr>
            <p:ph type="ftr" sz="quarter" idx="11"/>
          </p:nvPr>
        </p:nvSpPr>
        <p:spPr>
          <a:xfrm>
            <a:off x="2014220" y="6324600"/>
            <a:ext cx="4615180" cy="365125"/>
          </a:xfrm>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heme/theme1.xml><?xml version="1.0" encoding="utf-8"?>
<a:theme xmlns:a="http://schemas.openxmlformats.org/drawingml/2006/main" name="Office Theme">
  <a:themeElements>
    <a:clrScheme nam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extLst>
      <a:ext uri="{D81B5157-A7B6-4480-A006-42BB1BC3E7BB}">
        <wpsdc:hlinkScheme xmlns:wpsdc="http://www.wps.cn/officeDocument/2017/drawingmlCustomData" underline="false"/>
      </a:ext>
    </a:extLst>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0</TotalTime>
  <Words>7648</Words>
  <Application>WPS Presentation</Application>
  <PresentationFormat>On-screen Show (4:3)</PresentationFormat>
  <Paragraphs>548</Paragraphs>
  <Slides>40</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40</vt:i4>
      </vt:variant>
    </vt:vector>
  </HeadingPairs>
  <TitlesOfParts>
    <vt:vector size="54" baseType="lpstr">
      <vt:lpstr>Arial</vt:lpstr>
      <vt:lpstr>SimSun</vt:lpstr>
      <vt:lpstr>Wingdings</vt:lpstr>
      <vt:lpstr>DejaVu Sans</vt:lpstr>
      <vt:lpstr>Calibri</vt:lpstr>
      <vt:lpstr>Microsoft YaHei</vt:lpstr>
      <vt:lpstr>Droid Sans Fallback</vt:lpstr>
      <vt:lpstr>Arial Unicode MS</vt:lpstr>
      <vt:lpstr>FontAwesome</vt:lpstr>
      <vt:lpstr>Cambria</vt:lpstr>
      <vt:lpstr>Quicksand Light</vt:lpstr>
      <vt:lpstr>SimSun</vt:lpstr>
      <vt:lpstr>OpenSymbol</vt:lpstr>
      <vt:lpstr>Office Theme</vt:lpstr>
      <vt:lpstr>PowerPoint 演示文稿</vt:lpstr>
      <vt:lpstr>Index</vt:lpstr>
      <vt:lpstr>Project Profile</vt:lpstr>
      <vt:lpstr>PowerPoint 演示文稿</vt:lpstr>
      <vt:lpstr>Introduction</vt:lpstr>
      <vt:lpstr>Information Repository</vt:lpstr>
      <vt:lpstr>Sample Dataset</vt:lpstr>
      <vt:lpstr>Data mining</vt:lpstr>
      <vt:lpstr>Data mining </vt:lpstr>
      <vt:lpstr>Sample Training Set</vt:lpstr>
      <vt:lpstr>Training Task</vt:lpstr>
      <vt:lpstr>Research Problem</vt:lpstr>
      <vt:lpstr>Methodology</vt:lpstr>
      <vt:lpstr>Literature Review (GSNI)</vt:lpstr>
      <vt:lpstr>Literature Review</vt:lpstr>
      <vt:lpstr>Literature Review</vt:lpstr>
      <vt:lpstr>Literature Review</vt:lpstr>
      <vt:lpstr>PowerPoint 演示文稿</vt:lpstr>
      <vt:lpstr>Use Case Diagram</vt:lpstr>
      <vt:lpstr>Process diagram</vt:lpstr>
      <vt:lpstr>Activity Diagram of Training</vt:lpstr>
      <vt:lpstr>Activity Diagram of Query</vt:lpstr>
      <vt:lpstr>Class Diagram</vt:lpstr>
      <vt:lpstr>PowerPoint 演示文稿</vt:lpstr>
      <vt:lpstr>User Table</vt:lpstr>
      <vt:lpstr>PowerPoint 演示文稿</vt:lpstr>
      <vt:lpstr>Home Page</vt:lpstr>
      <vt:lpstr>Home Page</vt:lpstr>
      <vt:lpstr>Sign Up Page</vt:lpstr>
      <vt:lpstr>Sign In Page</vt:lpstr>
      <vt:lpstr>Success Message</vt:lpstr>
      <vt:lpstr>Error Message</vt:lpstr>
      <vt:lpstr>Admin Training Page</vt:lpstr>
      <vt:lpstr>Admin Training Page</vt:lpstr>
      <vt:lpstr>Chat Page</vt:lpstr>
      <vt:lpstr>Loading Page</vt:lpstr>
      <vt:lpstr>Error Page</vt:lpstr>
      <vt:lpstr>Future Work</vt:lpstr>
      <vt:lpstr>Bibliography</vt:lpstr>
      <vt:lpstr>PowerPoint 演示文稿</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Khyati Rami</dc:creator>
  <cp:lastModifiedBy>ansh</cp:lastModifiedBy>
  <cp:revision>385</cp:revision>
  <dcterms:created xsi:type="dcterms:W3CDTF">2024-06-29T05:05:53Z</dcterms:created>
  <dcterms:modified xsi:type="dcterms:W3CDTF">2024-06-29T05:05:53Z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1033-11.1.0.11719</vt:lpwstr>
  </property>
</Properties>
</file>